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40"/>
  </p:notesMasterIdLst>
  <p:handoutMasterIdLst>
    <p:handoutMasterId r:id="rId41"/>
  </p:handoutMasterIdLst>
  <p:sldIdLst>
    <p:sldId id="258" r:id="rId2"/>
    <p:sldId id="275" r:id="rId3"/>
    <p:sldId id="276" r:id="rId4"/>
    <p:sldId id="260" r:id="rId5"/>
    <p:sldId id="270" r:id="rId6"/>
    <p:sldId id="271" r:id="rId7"/>
    <p:sldId id="273" r:id="rId8"/>
    <p:sldId id="274" r:id="rId9"/>
    <p:sldId id="277" r:id="rId10"/>
    <p:sldId id="278" r:id="rId11"/>
    <p:sldId id="279" r:id="rId12"/>
    <p:sldId id="280" r:id="rId13"/>
    <p:sldId id="281" r:id="rId14"/>
    <p:sldId id="282" r:id="rId15"/>
    <p:sldId id="283" r:id="rId16"/>
    <p:sldId id="267" r:id="rId17"/>
    <p:sldId id="284" r:id="rId18"/>
    <p:sldId id="285" r:id="rId19"/>
    <p:sldId id="286" r:id="rId20"/>
    <p:sldId id="287" r:id="rId21"/>
    <p:sldId id="288" r:id="rId22"/>
    <p:sldId id="289" r:id="rId23"/>
    <p:sldId id="290" r:id="rId24"/>
    <p:sldId id="299" r:id="rId25"/>
    <p:sldId id="292" r:id="rId26"/>
    <p:sldId id="293" r:id="rId27"/>
    <p:sldId id="294" r:id="rId28"/>
    <p:sldId id="295" r:id="rId29"/>
    <p:sldId id="296" r:id="rId30"/>
    <p:sldId id="297" r:id="rId31"/>
    <p:sldId id="300" r:id="rId32"/>
    <p:sldId id="301" r:id="rId33"/>
    <p:sldId id="307" r:id="rId34"/>
    <p:sldId id="306" r:id="rId35"/>
    <p:sldId id="302" r:id="rId36"/>
    <p:sldId id="304" r:id="rId37"/>
    <p:sldId id="305" r:id="rId38"/>
    <p:sldId id="298" r:id="rId3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3012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26033CB3-7F95-41E1-81BF-E8064342392D}" type="datetime1">
              <a:rPr lang="ru-RU" smtClean="0"/>
              <a:t>25.01.2023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B2977E94-A6AB-4E02-8E43-E89F9CF4757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5425838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A1C10190-6A87-4EFF-B67B-FD2B4955DE6B}" type="datetime1">
              <a:rPr lang="ru-RU" noProof="0" smtClean="0"/>
              <a:t>25.01.2023</a:t>
            </a:fld>
            <a:endParaRPr lang="ru-RU" noProof="0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DED491D0-8E1B-49C7-849B-A28568D94497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72632588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ED491D0-8E1B-49C7-849B-A28568D94497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560416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ED491D0-8E1B-49C7-849B-A28568D94497}" type="slidenum">
              <a:rPr lang="ru-RU" smtClean="0"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486073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ED491D0-8E1B-49C7-849B-A28568D94497}" type="slidenum">
              <a:rPr lang="ru-RU" smtClean="0"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512304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ED491D0-8E1B-49C7-849B-A28568D94497}" type="slidenum">
              <a:rPr lang="ru-RU" smtClean="0"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947680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ED491D0-8E1B-49C7-849B-A28568D94497}" type="slidenum">
              <a:rPr lang="ru-RU" smtClean="0"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960204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ED491D0-8E1B-49C7-849B-A28568D94497}" type="slidenum">
              <a:rPr lang="ru-RU" smtClean="0"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79839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ED491D0-8E1B-49C7-849B-A28568D94497}" type="slidenum">
              <a:rPr lang="ru-RU" smtClean="0"/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98810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ED491D0-8E1B-49C7-849B-A28568D94497}" type="slidenum">
              <a:rPr lang="ru-RU" smtClean="0"/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787149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ED491D0-8E1B-49C7-849B-A28568D94497}" type="slidenum">
              <a:rPr lang="ru-RU" smtClean="0"/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76751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ED491D0-8E1B-49C7-849B-A28568D94497}" type="slidenum">
              <a:rPr lang="ru-RU" smtClean="0"/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274310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ED491D0-8E1B-49C7-849B-A28568D94497}" type="slidenum">
              <a:rPr lang="ru-RU" smtClean="0"/>
              <a:t>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96725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ED491D0-8E1B-49C7-849B-A28568D94497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710274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ED491D0-8E1B-49C7-849B-A28568D94497}" type="slidenum">
              <a:rPr lang="ru-RU" smtClean="0"/>
              <a:t>20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795017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ED491D0-8E1B-49C7-849B-A28568D94497}" type="slidenum">
              <a:rPr lang="ru-RU" smtClean="0"/>
              <a:t>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9539461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ED491D0-8E1B-49C7-849B-A28568D94497}" type="slidenum">
              <a:rPr lang="ru-RU" smtClean="0"/>
              <a:t>22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7327831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ED491D0-8E1B-49C7-849B-A28568D94497}" type="slidenum">
              <a:rPr lang="ru-RU" smtClean="0"/>
              <a:t>23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6655772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ED491D0-8E1B-49C7-849B-A28568D94497}" type="slidenum">
              <a:rPr lang="ru-RU" smtClean="0"/>
              <a:t>24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8221785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ED491D0-8E1B-49C7-849B-A28568D94497}" type="slidenum">
              <a:rPr lang="ru-RU" smtClean="0"/>
              <a:t>25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4948163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ED491D0-8E1B-49C7-849B-A28568D94497}" type="slidenum">
              <a:rPr lang="ru-RU" smtClean="0"/>
              <a:t>26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5430056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ED491D0-8E1B-49C7-849B-A28568D94497}" type="slidenum">
              <a:rPr lang="ru-RU" smtClean="0"/>
              <a:t>27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9921493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ED491D0-8E1B-49C7-849B-A28568D94497}" type="slidenum">
              <a:rPr lang="ru-RU" smtClean="0"/>
              <a:t>28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3631729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ED491D0-8E1B-49C7-849B-A28568D94497}" type="slidenum">
              <a:rPr lang="ru-RU" smtClean="0"/>
              <a:t>29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513102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ED491D0-8E1B-49C7-849B-A28568D94497}" type="slidenum">
              <a:rPr lang="ru-RU" smtClean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2044536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ED491D0-8E1B-49C7-849B-A28568D94497}" type="slidenum">
              <a:rPr lang="ru-RU" smtClean="0"/>
              <a:t>30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1009797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ED491D0-8E1B-49C7-849B-A28568D94497}" type="slidenum">
              <a:rPr lang="ru-RU" smtClean="0"/>
              <a:t>31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5451544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ED491D0-8E1B-49C7-849B-A28568D94497}" type="slidenum">
              <a:rPr lang="ru-RU" smtClean="0"/>
              <a:t>32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0094338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ED491D0-8E1B-49C7-849B-A28568D94497}" type="slidenum">
              <a:rPr lang="ru-RU" smtClean="0"/>
              <a:t>33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485835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ED491D0-8E1B-49C7-849B-A28568D94497}" type="slidenum">
              <a:rPr lang="ru-RU" smtClean="0"/>
              <a:t>34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2121062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ED491D0-8E1B-49C7-849B-A28568D94497}" type="slidenum">
              <a:rPr lang="ru-RU" smtClean="0"/>
              <a:t>35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7164532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ED491D0-8E1B-49C7-849B-A28568D94497}" type="slidenum">
              <a:rPr lang="ru-RU" smtClean="0"/>
              <a:t>36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2519160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ED491D0-8E1B-49C7-849B-A28568D94497}" type="slidenum">
              <a:rPr lang="ru-RU" smtClean="0"/>
              <a:t>37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7927640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ED491D0-8E1B-49C7-849B-A28568D94497}" type="slidenum">
              <a:rPr lang="ru-RU" smtClean="0"/>
              <a:t>38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277965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ED491D0-8E1B-49C7-849B-A28568D94497}" type="slidenum">
              <a:rPr lang="ru-RU" smtClean="0"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428392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ED491D0-8E1B-49C7-849B-A28568D94497}" type="slidenum">
              <a:rPr lang="ru-RU" smtClean="0"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611611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ED491D0-8E1B-49C7-849B-A28568D94497}" type="slidenum">
              <a:rPr lang="ru-RU" smtClean="0"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789329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ED491D0-8E1B-49C7-849B-A28568D94497}" type="slidenum">
              <a:rPr lang="ru-RU" smtClean="0"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873573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ED491D0-8E1B-49C7-849B-A28568D94497}" type="slidenum">
              <a:rPr lang="ru-RU" smtClean="0"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171676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ED491D0-8E1B-49C7-849B-A28568D94497}" type="slidenum">
              <a:rPr lang="ru-RU" smtClean="0"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475571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3D273F9-4EFF-4F0B-9DF4-01F988EA6D1E}" type="datetime1">
              <a:rPr lang="ru-RU" smtClean="0"/>
              <a:t>25.01.2023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D266BE7-899D-4075-917F-DBDE33B6B69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587480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489B750-52B5-4380-A24A-7530EE5DCF6F}" type="datetime1">
              <a:rPr lang="ru-RU" smtClean="0"/>
              <a:t>25.01.2023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D266BE7-899D-4075-917F-DBDE33B6B69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2041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ADF49962-1D0D-4F31-AB9F-D72B431EE16F}" type="datetime1">
              <a:rPr lang="ru-RU" smtClean="0"/>
              <a:t>25.01.2023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D266BE7-899D-4075-917F-DBDE33B6B69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01446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A4A3FD9A-4A31-4F86-93A4-8837C3CDE1A3}" type="datetime1">
              <a:rPr lang="ru-RU" smtClean="0"/>
              <a:t>25.01.2023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D266BE7-899D-4075-917F-DBDE33B6B69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99267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5389B495-48D3-4554-8EC7-73D4659C5407}" type="datetime1">
              <a:rPr lang="ru-RU" smtClean="0"/>
              <a:t>25.01.2023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D266BE7-899D-4075-917F-DBDE33B6B69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350650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BFFF7-E2BC-4B90-8333-1B79B63513B3}" type="datetime1">
              <a:rPr lang="ru-RU" smtClean="0"/>
              <a:pPr/>
              <a:t>25.01.2023</a:t>
            </a:fld>
            <a:endParaRPr lang="ru-RU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D266BE7-899D-4075-917F-DBDE33B6B69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16325533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BFFF7-E2BC-4B90-8333-1B79B63513B3}" type="datetime1">
              <a:rPr lang="ru-RU" smtClean="0"/>
              <a:pPr/>
              <a:t>25.01.2023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D266BE7-899D-4075-917F-DBDE33B6B69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772064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BC8DD942-3932-490C-965E-CE019573200E}" type="datetime1">
              <a:rPr lang="ru-RU" smtClean="0"/>
              <a:t>25.01.2023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D266BE7-899D-4075-917F-DBDE33B6B69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57853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BF23EE73-29DE-4D32-853F-71E261A37FAC}" type="datetime1">
              <a:rPr lang="ru-RU" smtClean="0"/>
              <a:t>25.01.2023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D266BE7-899D-4075-917F-DBDE33B6B69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04113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C3AA2DE-E044-4C5E-88E8-826FD672C224}" type="datetime1">
              <a:rPr lang="ru-RU" smtClean="0"/>
              <a:t>25.01.2023</a:t>
            </a:fld>
            <a:endParaRPr lang="ru-RU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pPr rtl="0"/>
            <a:endParaRPr lang="ru-RU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D266BE7-899D-4075-917F-DBDE33B6B69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44394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pPr rtl="0"/>
            <a:fld id="{5689F6FF-325E-4839-A110-B16E8C0199BE}" type="datetime1">
              <a:rPr lang="ru-RU" smtClean="0"/>
              <a:t>25.01.2023</a:t>
            </a:fld>
            <a:endParaRPr lang="ru-RU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pPr rtl="0"/>
            <a:endParaRPr lang="ru-RU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D266BE7-899D-4075-917F-DBDE33B6B69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24306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38ABFFF7-E2BC-4B90-8333-1B79B63513B3}" type="datetime1">
              <a:rPr lang="ru-RU" smtClean="0"/>
              <a:pPr/>
              <a:t>25.01.2023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pPr rtl="0"/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pPr rtl="0"/>
            <a:fld id="{BD266BE7-899D-4075-917F-DBDE33B6B69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8317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rbcu.tyumen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4.jpeg"/><Relationship Id="rId4" Type="http://schemas.openxmlformats.org/officeDocument/2006/relationships/hyperlink" Target="https://eurobirdwatch.ru/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labirint.ru/books/446409/" TargetMode="External"/><Relationship Id="rId3" Type="http://schemas.openxmlformats.org/officeDocument/2006/relationships/hyperlink" Target="https://market.yandex.ru/product--binokl-veber-classic-bpts-8x30-vr/7085314?show-uid=15880016872867265570916026&amp;nid=56170&amp;lr=213&amp;text=%D0%B1%D0%B8%D0%BD%D0%BE%D0%BA%D0%BB%D1%8C%20%D0%B2%D0%BE%D1%81%D1%8C%D0%BC%D0%B8%D0%BA%D1%80%D0%B0%D1%82%D0%BD%D1%8B%D0%B9%20%D0%B1%D0%BF%D1%86%20%D1%86%D0%B5%D0%BD%D0%B0&amp;context=search" TargetMode="External"/><Relationship Id="rId7" Type="http://schemas.openxmlformats.org/officeDocument/2006/relationships/hyperlink" Target="http://www.artans.ru/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labirint.ru/books/574472/" TargetMode="External"/><Relationship Id="rId5" Type="http://schemas.openxmlformats.org/officeDocument/2006/relationships/hyperlink" Target="https://levenhukshop.ru/zritelnaja-truba-levenhuk-blaze-base-60-72097" TargetMode="External"/><Relationship Id="rId4" Type="http://schemas.openxmlformats.org/officeDocument/2006/relationships/hyperlink" Target="https://market.yandex.ru/product--binokl-veber-classic-bpts-8x30-vr/7085314?lr=213&amp;text=&#1073;&#1080;&#1085;&#1086;&#1082;&#1083;&#1100;%20&#1074;&#1086;&#1089;&#1100;&#1084;&#1080;&#1082;&#1088;&#1072;&#1090;&#1085;&#1099;&#1081;%20&#1073;&#1087;&#1094;%20&#1094;&#1077;&#1085;&#1072;" TargetMode="External"/><Relationship Id="rId9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ormula-hd.ru/konkurs/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hyperlink" Target="https://www.formula-hd.ru/projects/nature/chibisi/" TargetMode="External"/><Relationship Id="rId4" Type="http://schemas.openxmlformats.org/officeDocument/2006/relationships/hyperlink" Target="https://www.formula-hd.ru/projects/nature/formula-lesa/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ormula-hd.ru/projects/nature/formula-lesa/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formula-hd.ru/projects/nature/formula-lesa/" TargetMode="External"/><Relationship Id="rId4" Type="http://schemas.openxmlformats.org/officeDocument/2006/relationships/image" Target="../media/image1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formula-hd.ru/projects/nature/formula-lesa/" TargetMode="External"/><Relationship Id="rId4" Type="http://schemas.openxmlformats.org/officeDocument/2006/relationships/image" Target="../media/image2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mailto:Julia-gorelova@yandex.ru" TargetMode="External"/><Relationship Id="rId7" Type="http://schemas.openxmlformats.org/officeDocument/2006/relationships/image" Target="../media/image21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hyperlink" Target="http://www.eurobirdwatch.ru/" TargetMode="External"/><Relationship Id="rId4" Type="http://schemas.openxmlformats.org/officeDocument/2006/relationships/hyperlink" Target="http://www.birder.ru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94852" y="1454020"/>
            <a:ext cx="6844971" cy="1974980"/>
          </a:xfrm>
        </p:spPr>
        <p:txBody>
          <a:bodyPr rtlCol="0">
            <a:normAutofit fontScale="90000"/>
          </a:bodyPr>
          <a:lstStyle/>
          <a:p>
            <a:pPr algn="ctr" rtl="0"/>
            <a:r>
              <a:rPr lang="ru-RU" sz="4000" b="1" dirty="0">
                <a:solidFill>
                  <a:srgbClr val="00B050"/>
                </a:solidFill>
              </a:rPr>
              <a:t>ПИШЕМ ЗАЯВКУ НА ГРАНТ </a:t>
            </a:r>
            <a:br>
              <a:rPr lang="ru-RU" sz="4000" b="1" dirty="0">
                <a:solidFill>
                  <a:srgbClr val="00B050"/>
                </a:solidFill>
              </a:rPr>
            </a:br>
            <a:r>
              <a:rPr lang="ru-RU" sz="4000" b="1" dirty="0">
                <a:solidFill>
                  <a:srgbClr val="00B050"/>
                </a:solidFill>
              </a:rPr>
              <a:t>ПО ЛЕСНОЙ ТЕМАТИКЕ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612423" y="3935490"/>
            <a:ext cx="5797700" cy="2319535"/>
          </a:xfrm>
        </p:spPr>
        <p:txBody>
          <a:bodyPr rtlCol="0">
            <a:normAutofit/>
          </a:bodyPr>
          <a:lstStyle/>
          <a:p>
            <a:pPr algn="ctr" rtl="0"/>
            <a:r>
              <a:rPr lang="ru-RU" sz="1800" b="1" dirty="0">
                <a:solidFill>
                  <a:srgbClr val="002060"/>
                </a:solidFill>
              </a:rPr>
              <a:t>Ю.В. Горелова</a:t>
            </a:r>
            <a:r>
              <a:rPr lang="ru-RU" sz="1800" dirty="0">
                <a:solidFill>
                  <a:srgbClr val="002060"/>
                </a:solidFill>
              </a:rPr>
              <a:t>, </a:t>
            </a:r>
          </a:p>
          <a:p>
            <a:pPr algn="ctr" rtl="0">
              <a:spcBef>
                <a:spcPts val="0"/>
              </a:spcBef>
            </a:pPr>
            <a:r>
              <a:rPr lang="ru-RU" sz="1800" dirty="0">
                <a:solidFill>
                  <a:srgbClr val="002060"/>
                </a:solidFill>
              </a:rPr>
              <a:t>Директор </a:t>
            </a:r>
          </a:p>
          <a:p>
            <a:pPr algn="ctr" rtl="0">
              <a:spcBef>
                <a:spcPts val="0"/>
              </a:spcBef>
            </a:pPr>
            <a:r>
              <a:rPr lang="ru-RU" sz="1800" dirty="0">
                <a:solidFill>
                  <a:srgbClr val="002060"/>
                </a:solidFill>
              </a:rPr>
              <a:t>Некоммерческого партнерства содействия развитию орнитологии «Птицы и Люди»,</a:t>
            </a:r>
          </a:p>
          <a:p>
            <a:pPr algn="ctr" rtl="0">
              <a:spcBef>
                <a:spcPts val="0"/>
              </a:spcBef>
            </a:pPr>
            <a:r>
              <a:rPr lang="ru-RU" sz="1800" dirty="0">
                <a:solidFill>
                  <a:srgbClr val="002060"/>
                </a:solidFill>
              </a:rPr>
              <a:t>Член Общественного совета </a:t>
            </a:r>
          </a:p>
          <a:p>
            <a:pPr algn="ctr" rtl="0">
              <a:spcBef>
                <a:spcPts val="0"/>
              </a:spcBef>
            </a:pPr>
            <a:r>
              <a:rPr lang="ru-RU" sz="1800" dirty="0">
                <a:solidFill>
                  <a:srgbClr val="002060"/>
                </a:solidFill>
              </a:rPr>
              <a:t>программы «Формула хороших дел» СИБУРа</a:t>
            </a:r>
          </a:p>
          <a:p>
            <a:pPr algn="ctr" rtl="0">
              <a:spcBef>
                <a:spcPts val="0"/>
              </a:spcBef>
            </a:pPr>
            <a:endParaRPr lang="ru-RU" sz="1800" dirty="0"/>
          </a:p>
          <a:p>
            <a:pPr algn="ctr" rtl="0"/>
            <a:endParaRPr lang="ru-RU" sz="1800" b="1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6D72079-17F4-4077-B0BE-F39B85486A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572" y="743043"/>
            <a:ext cx="4751127" cy="5747813"/>
          </a:xfrm>
          <a:prstGeom prst="rect">
            <a:avLst/>
          </a:prstGeom>
        </p:spPr>
      </p:pic>
      <p:pic>
        <p:nvPicPr>
          <p:cNvPr id="7" name="Picture 3" descr="L:\Мои документы\Logo\B&amp;P\Marka_Logo++++ copy.png">
            <a:extLst>
              <a:ext uri="{FF2B5EF4-FFF2-40B4-BE49-F238E27FC236}">
                <a16:creationId xmlns:a16="http://schemas.microsoft.com/office/drawing/2014/main" id="{E52EFFAC-2026-40E8-BDFC-012454C63E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71041" y="197946"/>
            <a:ext cx="854387" cy="54509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32698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1315941" y="252944"/>
            <a:ext cx="10226702" cy="991396"/>
          </a:xfrm>
        </p:spPr>
        <p:txBody>
          <a:bodyPr rtlCol="0">
            <a:normAutofit/>
          </a:bodyPr>
          <a:lstStyle/>
          <a:p>
            <a:pPr lvl="0"/>
            <a:r>
              <a:rPr lang="ru-RU" b="1" dirty="0"/>
              <a:t>Задачи</a:t>
            </a:r>
          </a:p>
        </p:txBody>
      </p:sp>
      <p:sp>
        <p:nvSpPr>
          <p:cNvPr id="14" name="Объект 2"/>
          <p:cNvSpPr>
            <a:spLocks noGrp="1"/>
          </p:cNvSpPr>
          <p:nvPr>
            <p:ph idx="1"/>
          </p:nvPr>
        </p:nvSpPr>
        <p:spPr>
          <a:xfrm>
            <a:off x="357807" y="1442964"/>
            <a:ext cx="11476386" cy="1362113"/>
          </a:xfrm>
        </p:spPr>
        <p:txBody>
          <a:bodyPr rtlCol="0">
            <a:noAutofit/>
          </a:bodyPr>
          <a:lstStyle/>
          <a:p>
            <a:pPr lvl="1"/>
            <a:r>
              <a:rPr lang="ru-RU" sz="2000" dirty="0"/>
              <a:t>Задачи - это конкретные шаги по устранению причин сформулированной проблемы;</a:t>
            </a:r>
          </a:p>
          <a:p>
            <a:pPr lvl="1"/>
            <a:r>
              <a:rPr lang="ru-RU" sz="2000" dirty="0"/>
              <a:t>Решение задач ведет к достижению цели;</a:t>
            </a:r>
          </a:p>
          <a:p>
            <a:pPr lvl="1"/>
            <a:r>
              <a:rPr lang="ru-RU" sz="2000" dirty="0"/>
              <a:t>Задач должно быть 3 или 4.</a:t>
            </a:r>
          </a:p>
          <a:p>
            <a:pPr marL="457200" lvl="1" indent="0">
              <a:buNone/>
            </a:pPr>
            <a:endParaRPr lang="ru-RU" dirty="0"/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20EEEA01-4339-42A9-A3F7-71453D442952}"/>
              </a:ext>
            </a:extLst>
          </p:cNvPr>
          <p:cNvSpPr txBox="1">
            <a:spLocks/>
          </p:cNvSpPr>
          <p:nvPr/>
        </p:nvSpPr>
        <p:spPr>
          <a:xfrm>
            <a:off x="3140766" y="3390039"/>
            <a:ext cx="6109252" cy="30811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Font typeface="Wingdings" panose="05000000000000000000" pitchFamily="2" charset="2"/>
              <a:buNone/>
            </a:pPr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CA3A456-E676-451C-A23E-FC6744E1DBDC}"/>
              </a:ext>
            </a:extLst>
          </p:cNvPr>
          <p:cNvSpPr txBox="1"/>
          <p:nvPr/>
        </p:nvSpPr>
        <p:spPr>
          <a:xfrm>
            <a:off x="844165" y="3003701"/>
            <a:ext cx="1003189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2000" dirty="0"/>
              <a:t>В список задач не включаются формулировки: «изучение проблемы», «анализ литературы», «подбор методик», «проведение исследований», «анализ результатов», «подготовка отчета» и т.п.</a:t>
            </a:r>
          </a:p>
          <a:p>
            <a:pPr>
              <a:spcAft>
                <a:spcPts val="600"/>
              </a:spcAft>
            </a:pPr>
            <a:r>
              <a:rPr lang="ru-RU" sz="2000" dirty="0"/>
              <a:t>Это не </a:t>
            </a:r>
            <a:r>
              <a:rPr lang="ru-RU" sz="2000" i="1" dirty="0"/>
              <a:t>задачи</a:t>
            </a:r>
            <a:r>
              <a:rPr lang="ru-RU" sz="2000" dirty="0"/>
              <a:t>, а </a:t>
            </a:r>
            <a:r>
              <a:rPr lang="ru-RU" sz="2000" i="1" dirty="0"/>
              <a:t>этапы</a:t>
            </a:r>
            <a:r>
              <a:rPr lang="ru-RU" sz="2000" dirty="0"/>
              <a:t>:</a:t>
            </a:r>
          </a:p>
          <a:p>
            <a:pPr marL="342900" lvl="0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2000" i="1" dirty="0"/>
              <a:t>Предпроектной стадии:</a:t>
            </a:r>
            <a:r>
              <a:rPr lang="ru-RU" sz="2000" dirty="0"/>
              <a:t> «изучение проблемы», «анализ литературы», «прогноз результатов»;</a:t>
            </a:r>
          </a:p>
          <a:p>
            <a:pPr marL="342900" lvl="0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2000" i="1" dirty="0"/>
              <a:t>Проектной стадии: </a:t>
            </a:r>
            <a:r>
              <a:rPr lang="ru-RU" sz="2000" dirty="0"/>
              <a:t>«подбор методик», «проведение исследований», «анализ результатов», «подготовка отчета».</a:t>
            </a:r>
          </a:p>
          <a:p>
            <a:pPr marL="342900" lvl="0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ru-RU" sz="2000" dirty="0"/>
          </a:p>
        </p:txBody>
      </p:sp>
      <p:pic>
        <p:nvPicPr>
          <p:cNvPr id="2" name="Picture 3" descr="L:\Мои документы\Logo\B&amp;P\Marka_Logo++++ copy.png">
            <a:extLst>
              <a:ext uri="{FF2B5EF4-FFF2-40B4-BE49-F238E27FC236}">
                <a16:creationId xmlns:a16="http://schemas.microsoft.com/office/drawing/2014/main" id="{7F89E01B-126C-BA28-4AA8-2F71364E4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1755" y="114281"/>
            <a:ext cx="854387" cy="54509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6579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1315941" y="344185"/>
            <a:ext cx="10200198" cy="1017900"/>
          </a:xfrm>
        </p:spPr>
        <p:txBody>
          <a:bodyPr rtlCol="0">
            <a:normAutofit/>
          </a:bodyPr>
          <a:lstStyle/>
          <a:p>
            <a:pPr lvl="0"/>
            <a:r>
              <a:rPr lang="ru-RU" b="1" dirty="0"/>
              <a:t>Результаты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F0A28EBF-8575-4BD2-9DDD-5D6D8B6884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782" y="2114125"/>
            <a:ext cx="5736582" cy="4399690"/>
          </a:xfrm>
        </p:spPr>
        <p:txBody>
          <a:bodyPr>
            <a:normAutofit/>
          </a:bodyPr>
          <a:lstStyle/>
          <a:p>
            <a:pPr lvl="1"/>
            <a:r>
              <a:rPr lang="ru-RU" sz="2200" dirty="0"/>
              <a:t>Ключевых результатов столько же, сколько задач. Они прописываются сразу вслед за задачами.</a:t>
            </a:r>
          </a:p>
          <a:p>
            <a:pPr lvl="1"/>
            <a:r>
              <a:rPr lang="ru-RU" sz="2200" dirty="0"/>
              <a:t>Результаты – качественные и количественные: необходимо перечислить; </a:t>
            </a:r>
          </a:p>
          <a:p>
            <a:pPr lvl="1"/>
            <a:r>
              <a:rPr lang="ru-RU" sz="2200" dirty="0"/>
              <a:t>Промежуточные результаты прописываются для каждого мероприятия. 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D429719-BDB3-4052-A595-D5EA3884D9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3000"/>
                    </a14:imgEffect>
                    <a14:imgEffect>
                      <a14:brightnessContrast bright="33000" contrast="-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46" r="10201"/>
          <a:stretch/>
        </p:blipFill>
        <p:spPr>
          <a:xfrm>
            <a:off x="6256636" y="2248721"/>
            <a:ext cx="5736582" cy="4130498"/>
          </a:xfrm>
          <a:prstGeom prst="rect">
            <a:avLst/>
          </a:prstGeom>
        </p:spPr>
      </p:pic>
      <p:pic>
        <p:nvPicPr>
          <p:cNvPr id="2" name="Picture 3" descr="L:\Мои документы\Logo\B&amp;P\Marka_Logo++++ copy.png">
            <a:extLst>
              <a:ext uri="{FF2B5EF4-FFF2-40B4-BE49-F238E27FC236}">
                <a16:creationId xmlns:a16="http://schemas.microsoft.com/office/drawing/2014/main" id="{AFC9C0E4-F3E6-151F-A002-BCEC073F9A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1755" y="114281"/>
            <a:ext cx="854387" cy="54509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07068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1280160" y="386830"/>
            <a:ext cx="10421510" cy="925135"/>
          </a:xfrm>
        </p:spPr>
        <p:txBody>
          <a:bodyPr rtlCol="0">
            <a:normAutofit/>
          </a:bodyPr>
          <a:lstStyle/>
          <a:p>
            <a:pPr lvl="0"/>
            <a:r>
              <a:rPr lang="ru-RU" b="1" dirty="0"/>
              <a:t>Мероприятия</a:t>
            </a:r>
            <a:endParaRPr lang="ru-RU" dirty="0"/>
          </a:p>
        </p:txBody>
      </p:sp>
      <p:sp>
        <p:nvSpPr>
          <p:cNvPr id="14" name="Объект 2"/>
          <p:cNvSpPr>
            <a:spLocks noGrp="1"/>
          </p:cNvSpPr>
          <p:nvPr>
            <p:ph idx="1"/>
          </p:nvPr>
        </p:nvSpPr>
        <p:spPr>
          <a:xfrm>
            <a:off x="357807" y="1640238"/>
            <a:ext cx="11476386" cy="1067506"/>
          </a:xfrm>
        </p:spPr>
        <p:txBody>
          <a:bodyPr rtlCol="0">
            <a:noAutofit/>
          </a:bodyPr>
          <a:lstStyle/>
          <a:p>
            <a:r>
              <a:rPr lang="ru-RU" dirty="0"/>
              <a:t>Мероприятия полностью соотносятся с задачам. Мероприятий, не относящихся к задачам, быть не должно.</a:t>
            </a:r>
          </a:p>
          <a:p>
            <a:r>
              <a:rPr lang="ru-RU" dirty="0"/>
              <a:t>Для каждого мероприятия должен быть прописан результат.</a:t>
            </a:r>
          </a:p>
          <a:p>
            <a:pPr marL="457200" lvl="1" indent="0">
              <a:buNone/>
            </a:pPr>
            <a:endParaRPr lang="ru-RU" dirty="0"/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20EEEA01-4339-42A9-A3F7-71453D442952}"/>
              </a:ext>
            </a:extLst>
          </p:cNvPr>
          <p:cNvSpPr txBox="1">
            <a:spLocks/>
          </p:cNvSpPr>
          <p:nvPr/>
        </p:nvSpPr>
        <p:spPr>
          <a:xfrm>
            <a:off x="3140766" y="3390039"/>
            <a:ext cx="6109252" cy="30811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Font typeface="Wingdings" panose="05000000000000000000" pitchFamily="2" charset="2"/>
              <a:buNone/>
            </a:pPr>
            <a:endParaRPr lang="ru-RU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DAB4BD9-44EB-40E6-BB3F-4A01621D28D8}"/>
              </a:ext>
            </a:extLst>
          </p:cNvPr>
          <p:cNvSpPr txBox="1"/>
          <p:nvPr/>
        </p:nvSpPr>
        <p:spPr>
          <a:xfrm>
            <a:off x="6195392" y="2707744"/>
            <a:ext cx="503542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/>
            <a:r>
              <a:rPr lang="ru-RU" i="1" dirty="0"/>
              <a:t>Задача 2</a:t>
            </a:r>
            <a:r>
              <a:rPr lang="ru-RU" dirty="0"/>
              <a:t>:</a:t>
            </a:r>
            <a:endParaRPr lang="ru-RU" sz="1400" dirty="0"/>
          </a:p>
          <a:p>
            <a:r>
              <a:rPr lang="ru-RU" dirty="0"/>
              <a:t>	Мероприятие 2.1 – Результат 2.1</a:t>
            </a:r>
            <a:endParaRPr lang="ru-RU" sz="1400" dirty="0"/>
          </a:p>
          <a:p>
            <a:r>
              <a:rPr lang="ru-RU" dirty="0"/>
              <a:t>	Мероприятие 2.2 – Результат 2.2</a:t>
            </a:r>
            <a:endParaRPr lang="ru-RU" sz="1400" dirty="0"/>
          </a:p>
          <a:p>
            <a:r>
              <a:rPr lang="ru-RU" dirty="0"/>
              <a:t>	Мероприятие 2.3 – Результат 2.3 </a:t>
            </a:r>
            <a:endParaRPr lang="ru-RU" sz="1400" dirty="0"/>
          </a:p>
          <a:p>
            <a:r>
              <a:rPr lang="ru-RU" dirty="0"/>
              <a:t>	</a:t>
            </a:r>
            <a:r>
              <a:rPr lang="ru-RU" i="1" dirty="0"/>
              <a:t>Результат 2</a:t>
            </a:r>
            <a:endParaRPr lang="ru-RU" sz="1400" i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CA3A456-E676-451C-A23E-FC6744E1DBDC}"/>
              </a:ext>
            </a:extLst>
          </p:cNvPr>
          <p:cNvSpPr txBox="1"/>
          <p:nvPr/>
        </p:nvSpPr>
        <p:spPr>
          <a:xfrm>
            <a:off x="709190" y="2707744"/>
            <a:ext cx="503542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/>
            <a:r>
              <a:rPr lang="ru-RU" i="1" dirty="0"/>
              <a:t>Задача 1</a:t>
            </a:r>
            <a:r>
              <a:rPr lang="ru-RU" dirty="0"/>
              <a:t>:</a:t>
            </a:r>
            <a:endParaRPr lang="ru-RU" sz="1400" dirty="0"/>
          </a:p>
          <a:p>
            <a:r>
              <a:rPr lang="ru-RU" dirty="0"/>
              <a:t>	Мероприятие 1.1 – Результат 1.1</a:t>
            </a:r>
            <a:endParaRPr lang="ru-RU" sz="1400" dirty="0"/>
          </a:p>
          <a:p>
            <a:r>
              <a:rPr lang="ru-RU" dirty="0"/>
              <a:t>	Мероприятие 1.2 – Результат 1.2</a:t>
            </a:r>
            <a:endParaRPr lang="ru-RU" sz="1400" dirty="0"/>
          </a:p>
          <a:p>
            <a:r>
              <a:rPr lang="ru-RU" dirty="0"/>
              <a:t>	Мероприятие 1.3 – Результат 1.3</a:t>
            </a:r>
            <a:endParaRPr lang="ru-RU" sz="1400" dirty="0"/>
          </a:p>
          <a:p>
            <a:r>
              <a:rPr lang="ru-RU" dirty="0"/>
              <a:t>	</a:t>
            </a:r>
            <a:r>
              <a:rPr lang="ru-RU" i="1" dirty="0"/>
              <a:t>Результат 1</a:t>
            </a:r>
            <a:endParaRPr lang="ru-RU" sz="1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E5DBC5-B723-4EB9-AB6E-D529251BDFB1}"/>
              </a:ext>
            </a:extLst>
          </p:cNvPr>
          <p:cNvSpPr txBox="1"/>
          <p:nvPr/>
        </p:nvSpPr>
        <p:spPr>
          <a:xfrm>
            <a:off x="3326295" y="4867367"/>
            <a:ext cx="573819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/>
            <a:r>
              <a:rPr lang="ru-RU" i="1" dirty="0"/>
              <a:t>Задача 3</a:t>
            </a:r>
            <a:r>
              <a:rPr lang="ru-RU" dirty="0"/>
              <a:t>:</a:t>
            </a:r>
            <a:endParaRPr lang="ru-RU" sz="1400" dirty="0"/>
          </a:p>
          <a:p>
            <a:r>
              <a:rPr lang="ru-RU" dirty="0"/>
              <a:t>	Мероприятие 3.1 – Результат 3.1</a:t>
            </a:r>
            <a:endParaRPr lang="ru-RU" sz="1400" dirty="0"/>
          </a:p>
          <a:p>
            <a:r>
              <a:rPr lang="ru-RU" dirty="0"/>
              <a:t>	Мероприятие 3.2 – Результат 3.2</a:t>
            </a:r>
            <a:endParaRPr lang="ru-RU" sz="1400" dirty="0"/>
          </a:p>
          <a:p>
            <a:r>
              <a:rPr lang="ru-RU" dirty="0"/>
              <a:t>	Мероприятие 3.3 – Результат 3.3</a:t>
            </a:r>
            <a:endParaRPr lang="ru-RU" sz="1400" dirty="0"/>
          </a:p>
          <a:p>
            <a:r>
              <a:rPr lang="ru-RU" dirty="0"/>
              <a:t>	</a:t>
            </a:r>
            <a:r>
              <a:rPr lang="ru-RU" i="1" dirty="0"/>
              <a:t>Результат 3</a:t>
            </a:r>
            <a:endParaRPr lang="ru-RU" sz="1400" i="1" dirty="0"/>
          </a:p>
        </p:txBody>
      </p:sp>
      <p:pic>
        <p:nvPicPr>
          <p:cNvPr id="6" name="Picture 3" descr="L:\Мои документы\Logo\B&amp;P\Marka_Logo++++ copy.png">
            <a:extLst>
              <a:ext uri="{FF2B5EF4-FFF2-40B4-BE49-F238E27FC236}">
                <a16:creationId xmlns:a16="http://schemas.microsoft.com/office/drawing/2014/main" id="{998942BE-8E9D-AA25-6660-AC7EC152F9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1755" y="114281"/>
            <a:ext cx="854387" cy="54509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33353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1277245" y="294194"/>
            <a:ext cx="10305155" cy="1282815"/>
          </a:xfrm>
        </p:spPr>
        <p:txBody>
          <a:bodyPr rtlCol="0">
            <a:normAutofit/>
          </a:bodyPr>
          <a:lstStyle/>
          <a:p>
            <a:pPr lvl="0"/>
            <a:r>
              <a:rPr lang="ru-RU" b="1" dirty="0"/>
              <a:t>Партнеры и целевые группы </a:t>
            </a:r>
            <a:br>
              <a:rPr lang="ru-RU" b="1" dirty="0"/>
            </a:br>
            <a:r>
              <a:rPr lang="ru-RU" b="1" dirty="0"/>
              <a:t>(«аудитория») проекта</a:t>
            </a:r>
            <a:endParaRPr lang="ru-RU" dirty="0"/>
          </a:p>
        </p:txBody>
      </p:sp>
      <p:sp>
        <p:nvSpPr>
          <p:cNvPr id="14" name="Объект 2"/>
          <p:cNvSpPr>
            <a:spLocks noGrp="1"/>
          </p:cNvSpPr>
          <p:nvPr>
            <p:ph idx="1"/>
          </p:nvPr>
        </p:nvSpPr>
        <p:spPr>
          <a:xfrm>
            <a:off x="197149" y="2498035"/>
            <a:ext cx="5489666" cy="2928730"/>
          </a:xfrm>
        </p:spPr>
        <p:txBody>
          <a:bodyPr rtlCol="0">
            <a:noAutofit/>
          </a:bodyPr>
          <a:lstStyle/>
          <a:p>
            <a:pPr lvl="1"/>
            <a:r>
              <a:rPr lang="ru-RU" sz="2400" dirty="0"/>
              <a:t>Партнеры –  это те, с кем вместе вы планируете проект;</a:t>
            </a:r>
          </a:p>
          <a:p>
            <a:pPr lvl="1"/>
            <a:r>
              <a:rPr lang="ru-RU" sz="2400" dirty="0"/>
              <a:t>Целевые группы (аудитория) – это те, для кого вы делаете проект и кого вы вовлекаете в проект в ходе его реализации.</a:t>
            </a:r>
          </a:p>
          <a:p>
            <a:pPr marL="457200" lvl="1" indent="0">
              <a:buNone/>
            </a:pPr>
            <a:endParaRPr lang="ru-RU" dirty="0"/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20EEEA01-4339-42A9-A3F7-71453D442952}"/>
              </a:ext>
            </a:extLst>
          </p:cNvPr>
          <p:cNvSpPr txBox="1">
            <a:spLocks/>
          </p:cNvSpPr>
          <p:nvPr/>
        </p:nvSpPr>
        <p:spPr>
          <a:xfrm>
            <a:off x="3140766" y="3390039"/>
            <a:ext cx="6109252" cy="30811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Font typeface="Wingdings" panose="05000000000000000000" pitchFamily="2" charset="2"/>
              <a:buNone/>
            </a:pP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C8841AD-A20E-4917-884B-19C42A8AB7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4661" y="2014266"/>
            <a:ext cx="5942538" cy="4456904"/>
          </a:xfrm>
          <a:prstGeom prst="rect">
            <a:avLst/>
          </a:prstGeom>
        </p:spPr>
      </p:pic>
      <p:pic>
        <p:nvPicPr>
          <p:cNvPr id="2" name="Picture 3" descr="L:\Мои документы\Logo\B&amp;P\Marka_Logo++++ copy.png">
            <a:extLst>
              <a:ext uri="{FF2B5EF4-FFF2-40B4-BE49-F238E27FC236}">
                <a16:creationId xmlns:a16="http://schemas.microsoft.com/office/drawing/2014/main" id="{60D4EA9E-8569-9520-1CED-432BEF3670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1755" y="114281"/>
            <a:ext cx="854387" cy="54509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85442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1183419" y="261280"/>
            <a:ext cx="10558007" cy="1116946"/>
          </a:xfrm>
        </p:spPr>
        <p:txBody>
          <a:bodyPr rtlCol="0">
            <a:normAutofit fontScale="90000"/>
          </a:bodyPr>
          <a:lstStyle/>
          <a:p>
            <a:pPr lvl="0"/>
            <a:r>
              <a:rPr lang="ru-RU" b="1" dirty="0"/>
              <a:t>Устойчивость и воспроизводимость результатов</a:t>
            </a:r>
            <a:endParaRPr lang="ru-RU" dirty="0"/>
          </a:p>
        </p:txBody>
      </p:sp>
      <p:sp>
        <p:nvSpPr>
          <p:cNvPr id="14" name="Объект 2"/>
          <p:cNvSpPr>
            <a:spLocks noGrp="1"/>
          </p:cNvSpPr>
          <p:nvPr>
            <p:ph idx="1"/>
          </p:nvPr>
        </p:nvSpPr>
        <p:spPr>
          <a:xfrm>
            <a:off x="318052" y="1581119"/>
            <a:ext cx="11682192" cy="4890051"/>
          </a:xfrm>
        </p:spPr>
        <p:txBody>
          <a:bodyPr rtlCol="0">
            <a:noAutofit/>
          </a:bodyPr>
          <a:lstStyle/>
          <a:p>
            <a:r>
              <a:rPr lang="ru-RU" sz="2200" dirty="0"/>
              <a:t>Грантодатель вкладывает деньги в проект, чтобы его результаты можно было использовать по завершении, чтобы они «работали» на перспективу.</a:t>
            </a:r>
          </a:p>
          <a:p>
            <a:r>
              <a:rPr lang="ru-RU" sz="2200" dirty="0"/>
              <a:t>Результаты должны быть:</a:t>
            </a:r>
          </a:p>
          <a:p>
            <a:pPr lvl="1"/>
            <a:r>
              <a:rPr lang="ru-RU" sz="2000" dirty="0"/>
              <a:t>Устойчивы;</a:t>
            </a:r>
          </a:p>
          <a:p>
            <a:pPr lvl="1"/>
            <a:r>
              <a:rPr lang="ru-RU" sz="2000" dirty="0"/>
              <a:t>Воспроизводимы.</a:t>
            </a:r>
          </a:p>
          <a:p>
            <a:r>
              <a:rPr lang="ru-RU" sz="2200" dirty="0"/>
              <a:t>Необходимо объяснить:</a:t>
            </a:r>
          </a:p>
          <a:p>
            <a:pPr lvl="1"/>
            <a:r>
              <a:rPr lang="ru-RU" sz="2000" dirty="0"/>
              <a:t>Как результаты будут использоваться по окончании проекта;</a:t>
            </a:r>
          </a:p>
          <a:p>
            <a:pPr lvl="1"/>
            <a:r>
              <a:rPr lang="ru-RU" sz="2000" dirty="0"/>
              <a:t>Как проект будет продолжен по окончании финансирования (если планируется продолжить этот проект);</a:t>
            </a:r>
          </a:p>
          <a:p>
            <a:pPr lvl="1"/>
            <a:r>
              <a:rPr lang="ru-RU" sz="2000" dirty="0"/>
              <a:t>На какие средства будет продолжен проект;</a:t>
            </a:r>
          </a:p>
          <a:p>
            <a:pPr lvl="1"/>
            <a:r>
              <a:rPr lang="ru-RU" sz="2000" dirty="0"/>
              <a:t>Где еще можно сделать такие же проекты, и какой эффект будет достигнут в результате реализации таких же проектов в разных местах.</a:t>
            </a:r>
          </a:p>
          <a:p>
            <a:pPr marL="457200" lvl="1" indent="0">
              <a:buNone/>
            </a:pPr>
            <a:endParaRPr lang="ru-RU" dirty="0"/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20EEEA01-4339-42A9-A3F7-71453D442952}"/>
              </a:ext>
            </a:extLst>
          </p:cNvPr>
          <p:cNvSpPr txBox="1">
            <a:spLocks/>
          </p:cNvSpPr>
          <p:nvPr/>
        </p:nvSpPr>
        <p:spPr>
          <a:xfrm>
            <a:off x="3140766" y="3390039"/>
            <a:ext cx="6109252" cy="30811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Font typeface="Wingdings" panose="05000000000000000000" pitchFamily="2" charset="2"/>
              <a:buNone/>
            </a:pPr>
            <a:endParaRPr lang="ru-RU" dirty="0"/>
          </a:p>
        </p:txBody>
      </p:sp>
      <p:pic>
        <p:nvPicPr>
          <p:cNvPr id="2" name="Picture 3" descr="L:\Мои документы\Logo\B&amp;P\Marka_Logo++++ copy.png">
            <a:extLst>
              <a:ext uri="{FF2B5EF4-FFF2-40B4-BE49-F238E27FC236}">
                <a16:creationId xmlns:a16="http://schemas.microsoft.com/office/drawing/2014/main" id="{4DED4461-06E0-77B3-7338-FD87FF1BA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1755" y="114281"/>
            <a:ext cx="854387" cy="54509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0103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1315941" y="405656"/>
            <a:ext cx="10239956" cy="938387"/>
          </a:xfrm>
        </p:spPr>
        <p:txBody>
          <a:bodyPr rtlCol="0">
            <a:normAutofit/>
          </a:bodyPr>
          <a:lstStyle/>
          <a:p>
            <a:pPr lvl="0"/>
            <a:r>
              <a:rPr lang="ru-RU" b="1" dirty="0"/>
              <a:t>Смета</a:t>
            </a:r>
            <a:endParaRPr lang="ru-RU" dirty="0"/>
          </a:p>
        </p:txBody>
      </p:sp>
      <p:sp>
        <p:nvSpPr>
          <p:cNvPr id="14" name="Объект 2"/>
          <p:cNvSpPr>
            <a:spLocks noGrp="1"/>
          </p:cNvSpPr>
          <p:nvPr>
            <p:ph idx="1"/>
          </p:nvPr>
        </p:nvSpPr>
        <p:spPr>
          <a:xfrm>
            <a:off x="357807" y="1621742"/>
            <a:ext cx="11476386" cy="614796"/>
          </a:xfrm>
        </p:spPr>
        <p:txBody>
          <a:bodyPr rtlCol="0">
            <a:noAutofit/>
          </a:bodyPr>
          <a:lstStyle/>
          <a:p>
            <a:pPr marL="0" indent="0" algn="ctr">
              <a:buNone/>
            </a:pPr>
            <a:r>
              <a:rPr lang="ru-RU" sz="2200" b="1" dirty="0"/>
              <a:t>В смету включаются только расходы, соответствующие мероприятиям: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DAB4BD9-44EB-40E6-BB3F-4A01621D28D8}"/>
              </a:ext>
            </a:extLst>
          </p:cNvPr>
          <p:cNvSpPr txBox="1"/>
          <p:nvPr/>
        </p:nvSpPr>
        <p:spPr>
          <a:xfrm>
            <a:off x="4485861" y="2246114"/>
            <a:ext cx="276950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Мероприятие 2.1 </a:t>
            </a:r>
            <a:endParaRPr lang="ru-RU" sz="1400" dirty="0"/>
          </a:p>
          <a:p>
            <a:r>
              <a:rPr lang="ru-RU" dirty="0"/>
              <a:t>	Расход 2.1.1</a:t>
            </a:r>
            <a:endParaRPr lang="ru-RU" sz="1400" dirty="0"/>
          </a:p>
          <a:p>
            <a:r>
              <a:rPr lang="ru-RU" dirty="0"/>
              <a:t>	Расход 2.1.2</a:t>
            </a:r>
            <a:endParaRPr lang="ru-RU" sz="1400" dirty="0"/>
          </a:p>
          <a:p>
            <a:r>
              <a:rPr lang="ru-RU" dirty="0"/>
              <a:t>	Расход 2.1.3</a:t>
            </a:r>
            <a:endParaRPr lang="ru-RU" sz="1400" dirty="0"/>
          </a:p>
          <a:p>
            <a:endParaRPr lang="ru-RU" dirty="0"/>
          </a:p>
          <a:p>
            <a:r>
              <a:rPr lang="ru-RU" dirty="0"/>
              <a:t>Мероприятие 2.2 </a:t>
            </a:r>
            <a:endParaRPr lang="ru-RU" sz="1400" dirty="0"/>
          </a:p>
          <a:p>
            <a:r>
              <a:rPr lang="ru-RU" dirty="0"/>
              <a:t>	Расход 2.2.1</a:t>
            </a:r>
            <a:endParaRPr lang="ru-RU" sz="1400" dirty="0"/>
          </a:p>
          <a:p>
            <a:r>
              <a:rPr lang="ru-RU" dirty="0"/>
              <a:t>	Расход 2.2.2</a:t>
            </a:r>
            <a:endParaRPr lang="ru-RU" sz="1400" dirty="0"/>
          </a:p>
          <a:p>
            <a:r>
              <a:rPr lang="ru-RU" dirty="0"/>
              <a:t>	Расход 2.2.3</a:t>
            </a:r>
          </a:p>
          <a:p>
            <a:endParaRPr lang="ru-RU" dirty="0"/>
          </a:p>
          <a:p>
            <a:r>
              <a:rPr lang="ru-RU" dirty="0"/>
              <a:t>Мероприятие 2.3 </a:t>
            </a:r>
          </a:p>
          <a:p>
            <a:r>
              <a:rPr lang="ru-RU" dirty="0"/>
              <a:t>	Расход 2.3.1</a:t>
            </a:r>
          </a:p>
          <a:p>
            <a:r>
              <a:rPr lang="ru-RU" dirty="0"/>
              <a:t>	Расход 2.3.2</a:t>
            </a:r>
          </a:p>
          <a:p>
            <a:r>
              <a:rPr lang="ru-RU" dirty="0"/>
              <a:t>	Расход 2.3.3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CA3A456-E676-451C-A23E-FC6744E1DBDC}"/>
              </a:ext>
            </a:extLst>
          </p:cNvPr>
          <p:cNvSpPr txBox="1"/>
          <p:nvPr/>
        </p:nvSpPr>
        <p:spPr>
          <a:xfrm>
            <a:off x="659596" y="2246114"/>
            <a:ext cx="276950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Мероприятие 1.1</a:t>
            </a:r>
            <a:endParaRPr lang="ru-RU" sz="1400" dirty="0"/>
          </a:p>
          <a:p>
            <a:r>
              <a:rPr lang="ru-RU" dirty="0"/>
              <a:t>	Расход 1.1.1</a:t>
            </a:r>
            <a:endParaRPr lang="ru-RU" sz="1400" dirty="0"/>
          </a:p>
          <a:p>
            <a:r>
              <a:rPr lang="ru-RU" dirty="0"/>
              <a:t>	Расход 1.1.2</a:t>
            </a:r>
            <a:endParaRPr lang="ru-RU" sz="1400" dirty="0"/>
          </a:p>
          <a:p>
            <a:r>
              <a:rPr lang="ru-RU" dirty="0"/>
              <a:t>	Расход 1.1.3</a:t>
            </a:r>
            <a:endParaRPr lang="ru-RU" sz="1400" dirty="0"/>
          </a:p>
          <a:p>
            <a:endParaRPr lang="ru-RU" dirty="0"/>
          </a:p>
          <a:p>
            <a:r>
              <a:rPr lang="ru-RU" dirty="0"/>
              <a:t>Мероприятие 1.2 </a:t>
            </a:r>
            <a:endParaRPr lang="ru-RU" sz="1400" dirty="0"/>
          </a:p>
          <a:p>
            <a:r>
              <a:rPr lang="ru-RU" dirty="0"/>
              <a:t>	Расход 1.2.1</a:t>
            </a:r>
            <a:endParaRPr lang="ru-RU" sz="1400" dirty="0"/>
          </a:p>
          <a:p>
            <a:r>
              <a:rPr lang="ru-RU" dirty="0"/>
              <a:t>	Расход 1.2.2</a:t>
            </a:r>
            <a:endParaRPr lang="ru-RU" sz="1400" dirty="0"/>
          </a:p>
          <a:p>
            <a:r>
              <a:rPr lang="ru-RU" dirty="0"/>
              <a:t>	Расход 1.2.3</a:t>
            </a:r>
          </a:p>
          <a:p>
            <a:endParaRPr lang="ru-RU" dirty="0"/>
          </a:p>
          <a:p>
            <a:r>
              <a:rPr lang="ru-RU" dirty="0"/>
              <a:t>Мероприятие 1.3 </a:t>
            </a:r>
          </a:p>
          <a:p>
            <a:r>
              <a:rPr lang="ru-RU" dirty="0"/>
              <a:t>	Расход 1.3.1</a:t>
            </a:r>
          </a:p>
          <a:p>
            <a:r>
              <a:rPr lang="ru-RU" dirty="0"/>
              <a:t>	Расход 1.3.2</a:t>
            </a:r>
          </a:p>
          <a:p>
            <a:r>
              <a:rPr lang="ru-RU" dirty="0"/>
              <a:t>	Расход 1.3.3</a:t>
            </a:r>
          </a:p>
          <a:p>
            <a:endParaRPr lang="ru-RU" sz="1400" dirty="0"/>
          </a:p>
          <a:p>
            <a:endParaRPr lang="ru-RU" sz="1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68E736-F98E-4EF1-AFB3-81172A6AA730}"/>
              </a:ext>
            </a:extLst>
          </p:cNvPr>
          <p:cNvSpPr txBox="1"/>
          <p:nvPr/>
        </p:nvSpPr>
        <p:spPr>
          <a:xfrm>
            <a:off x="8106555" y="2246114"/>
            <a:ext cx="276950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Мероприятие 3.1 </a:t>
            </a:r>
            <a:endParaRPr lang="ru-RU" sz="1400" dirty="0"/>
          </a:p>
          <a:p>
            <a:r>
              <a:rPr lang="ru-RU" dirty="0"/>
              <a:t>	Расход 3.1.1</a:t>
            </a:r>
            <a:endParaRPr lang="ru-RU" sz="1400" dirty="0"/>
          </a:p>
          <a:p>
            <a:r>
              <a:rPr lang="ru-RU" dirty="0"/>
              <a:t>	Расход 3.1.2</a:t>
            </a:r>
            <a:endParaRPr lang="ru-RU" sz="1400" dirty="0"/>
          </a:p>
          <a:p>
            <a:r>
              <a:rPr lang="ru-RU" dirty="0"/>
              <a:t>	Расход 3.1.3</a:t>
            </a:r>
            <a:endParaRPr lang="ru-RU" sz="1400" dirty="0"/>
          </a:p>
          <a:p>
            <a:endParaRPr lang="ru-RU" dirty="0"/>
          </a:p>
          <a:p>
            <a:r>
              <a:rPr lang="ru-RU" dirty="0"/>
              <a:t>Мероприятие 3.2 </a:t>
            </a:r>
            <a:endParaRPr lang="ru-RU" sz="1400" dirty="0"/>
          </a:p>
          <a:p>
            <a:r>
              <a:rPr lang="ru-RU" dirty="0"/>
              <a:t>	Расход 3.2.1</a:t>
            </a:r>
            <a:endParaRPr lang="ru-RU" sz="1400" dirty="0"/>
          </a:p>
          <a:p>
            <a:r>
              <a:rPr lang="ru-RU" dirty="0"/>
              <a:t>	Расход 3.2.2</a:t>
            </a:r>
            <a:endParaRPr lang="ru-RU" sz="1400" dirty="0"/>
          </a:p>
          <a:p>
            <a:r>
              <a:rPr lang="ru-RU" dirty="0"/>
              <a:t>	Расход 3.2.3</a:t>
            </a:r>
          </a:p>
          <a:p>
            <a:endParaRPr lang="ru-RU" dirty="0"/>
          </a:p>
          <a:p>
            <a:r>
              <a:rPr lang="ru-RU" dirty="0"/>
              <a:t>Мероприятие 3.3 </a:t>
            </a:r>
          </a:p>
          <a:p>
            <a:r>
              <a:rPr lang="ru-RU" dirty="0"/>
              <a:t>	Расход 3.3.1</a:t>
            </a:r>
          </a:p>
          <a:p>
            <a:r>
              <a:rPr lang="ru-RU" dirty="0"/>
              <a:t>	Расход 3.3.2</a:t>
            </a:r>
          </a:p>
          <a:p>
            <a:r>
              <a:rPr lang="ru-RU" dirty="0"/>
              <a:t>	Расход 3.3.3</a:t>
            </a:r>
          </a:p>
        </p:txBody>
      </p:sp>
      <p:pic>
        <p:nvPicPr>
          <p:cNvPr id="4" name="Picture 3" descr="L:\Мои документы\Logo\B&amp;P\Marka_Logo++++ copy.png">
            <a:extLst>
              <a:ext uri="{FF2B5EF4-FFF2-40B4-BE49-F238E27FC236}">
                <a16:creationId xmlns:a16="http://schemas.microsoft.com/office/drawing/2014/main" id="{B9B87879-32F9-AD6B-14E2-D9F3BEBC4F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1755" y="114281"/>
            <a:ext cx="854387" cy="54509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78336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8D74C4AB-CF4C-45F4-9C48-D81C1A379C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3392619"/>
              </p:ext>
            </p:extLst>
          </p:nvPr>
        </p:nvGraphicFramePr>
        <p:xfrm>
          <a:off x="0" y="-1"/>
          <a:ext cx="12192001" cy="6858000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1616765">
                  <a:extLst>
                    <a:ext uri="{9D8B030D-6E8A-4147-A177-3AD203B41FA5}">
                      <a16:colId xmlns:a16="http://schemas.microsoft.com/office/drawing/2014/main" val="467292957"/>
                    </a:ext>
                  </a:extLst>
                </a:gridCol>
                <a:gridCol w="2517913">
                  <a:extLst>
                    <a:ext uri="{9D8B030D-6E8A-4147-A177-3AD203B41FA5}">
                      <a16:colId xmlns:a16="http://schemas.microsoft.com/office/drawing/2014/main" val="3905402546"/>
                    </a:ext>
                  </a:extLst>
                </a:gridCol>
                <a:gridCol w="2239618">
                  <a:extLst>
                    <a:ext uri="{9D8B030D-6E8A-4147-A177-3AD203B41FA5}">
                      <a16:colId xmlns:a16="http://schemas.microsoft.com/office/drawing/2014/main" val="2339660172"/>
                    </a:ext>
                  </a:extLst>
                </a:gridCol>
                <a:gridCol w="2081582">
                  <a:extLst>
                    <a:ext uri="{9D8B030D-6E8A-4147-A177-3AD203B41FA5}">
                      <a16:colId xmlns:a16="http://schemas.microsoft.com/office/drawing/2014/main" val="3392510440"/>
                    </a:ext>
                  </a:extLst>
                </a:gridCol>
                <a:gridCol w="1854313">
                  <a:extLst>
                    <a:ext uri="{9D8B030D-6E8A-4147-A177-3AD203B41FA5}">
                      <a16:colId xmlns:a16="http://schemas.microsoft.com/office/drawing/2014/main" val="1585489486"/>
                    </a:ext>
                  </a:extLst>
                </a:gridCol>
                <a:gridCol w="1881810">
                  <a:extLst>
                    <a:ext uri="{9D8B030D-6E8A-4147-A177-3AD203B41FA5}">
                      <a16:colId xmlns:a16="http://schemas.microsoft.com/office/drawing/2014/main" val="2560908390"/>
                    </a:ext>
                  </a:extLst>
                </a:gridCol>
              </a:tblGrid>
              <a:tr h="313886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C00000"/>
                          </a:solidFill>
                          <a:effectLst/>
                        </a:rPr>
                        <a:t>Тематическое направление</a:t>
                      </a:r>
                      <a:endParaRPr lang="ru-RU" sz="160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543" marR="40543" marT="0" marB="0" anchor="ctr"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C00000"/>
                          </a:solidFill>
                          <a:effectLst/>
                        </a:rPr>
                        <a:t>Содержание проекта</a:t>
                      </a:r>
                      <a:endParaRPr lang="ru-RU" sz="160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543" marR="40543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3196748"/>
                  </a:ext>
                </a:extLst>
              </a:tr>
              <a:tr h="218137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Исследования и опытно-практические работы, направленные на изучение леса, разработку мер по охране и защите лесного массива, восстановление леса, создание зеленого каркаса населенного пункта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543" marR="4054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Организация и проведение мероприятий, целью которых является очистка лесного массива, высадка саженцев, мониторинг и контроль их приживаемости, создание опытных участков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543" marR="4054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Разработка информационных, визуальных, рекламных материалов, направленных на экологическое просвещение и формирование ответственного отношения к зеленом каркасу населенного пункта и лесу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543" marR="4054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Подготовка и проведение волонтерских акций с целью изучения, охраны и защиты леса и/или зеленого каркаса населенного пункта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543" marR="4054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Организация и проведение мероприятий, направленных на популяризацию деятельности школьных лесничеств и привлечения новых участников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543" marR="40543" marT="0" marB="0"/>
                </a:tc>
                <a:extLst>
                  <a:ext uri="{0D108BD9-81ED-4DB2-BD59-A6C34878D82A}">
                    <a16:rowId xmlns:a16="http://schemas.microsoft.com/office/drawing/2014/main" val="3167127174"/>
                  </a:ext>
                </a:extLst>
              </a:tr>
              <a:tr h="163401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B050"/>
                          </a:solidFill>
                          <a:effectLst/>
                        </a:rPr>
                        <a:t>1.Охрана и восстановление лесов</a:t>
                      </a:r>
                      <a:endParaRPr lang="ru-RU" sz="1600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543" marR="4054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</a:rPr>
                        <a:t>«Изучение актуального состояния ландшафтного памятника природы «Киселевская гора»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</a:rPr>
                        <a:t>Тобольского района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</a:rPr>
                        <a:t>Тюменской области.</a:t>
                      </a:r>
                      <a:endParaRPr lang="ru-RU" sz="13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543" marR="4054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</a:rPr>
                        <a:t>«Маленькие саженцы – большому Лесу!»: проектирование и закладка лесного питомника школьного лесничества «Родничок» города…</a:t>
                      </a:r>
                      <a:endParaRPr lang="ru-RU" sz="13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543" marR="4054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</a:rPr>
                        <a:t>«Вглубь веков – на «Панин бугор»: создание экологической тропы в комплексном памятнике природы регионального значения, Тобольский район Тюменской области.</a:t>
                      </a:r>
                      <a:endParaRPr lang="ru-RU" sz="13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543" marR="4054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</a:rPr>
                        <a:t> </a:t>
                      </a:r>
                      <a:endParaRPr lang="ru-RU" sz="13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543" marR="4054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</a:rPr>
                        <a:t>«Мы каждую березку бережем в лесах любимой Родины!»: организация и проведение конкурса лесного плаката в школе №2 </a:t>
                      </a:r>
                      <a:r>
                        <a:rPr lang="ru-RU" sz="1300" b="1" dirty="0" err="1">
                          <a:effectLst/>
                        </a:rPr>
                        <a:t>г.Тобольска</a:t>
                      </a:r>
                      <a:endParaRPr lang="ru-RU" sz="13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543" marR="40543" marT="0" marB="0"/>
                </a:tc>
                <a:extLst>
                  <a:ext uri="{0D108BD9-81ED-4DB2-BD59-A6C34878D82A}">
                    <a16:rowId xmlns:a16="http://schemas.microsoft.com/office/drawing/2014/main" val="545556294"/>
                  </a:ext>
                </a:extLst>
              </a:tr>
              <a:tr h="272873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Расходы: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543" marR="4054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- Покупка портативной лаборатории </a:t>
                      </a:r>
                      <a:r>
                        <a:rPr lang="ru-RU" sz="1300" dirty="0" err="1">
                          <a:effectLst/>
                        </a:rPr>
                        <a:t>Ch</a:t>
                      </a:r>
                      <a:r>
                        <a:rPr lang="en-US" sz="1300" dirty="0" err="1">
                          <a:effectLst/>
                        </a:rPr>
                        <a:t>ristmas</a:t>
                      </a:r>
                      <a:r>
                        <a:rPr lang="ru-RU" sz="1300" dirty="0">
                          <a:effectLst/>
                        </a:rPr>
                        <a:t>+;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- Покупка шагомера;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- Покупка рулеток, мерных вилок,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- Покупка Р</a:t>
                      </a:r>
                      <a:r>
                        <a:rPr lang="en-US" sz="1300" dirty="0">
                          <a:effectLst/>
                        </a:rPr>
                        <a:t>h</a:t>
                      </a:r>
                      <a:r>
                        <a:rPr lang="ru-RU" sz="1300" dirty="0">
                          <a:effectLst/>
                        </a:rPr>
                        <a:t>-метра;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- Покупка полевых определителей птиц, растений, насекомых;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- Покупка литературы и мобильных приложений через интернет.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543" marR="4054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- Покупка стройматериалов для строительства парников и теплиц;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- Покупка лопат, грабель, совков;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- Покупка торфо-минеральной смеси;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- Покупка семян;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- Покупка удобрений;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- Покупка гербицидов и пестицидов.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543" marR="4054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- Покупка стройматериалов для изготовления аншлагов и скамеек;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- Печать информационных стендов и плакатов на ПВХ пластике;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- Разработка дизайна буклета; </a:t>
                      </a:r>
                    </a:p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ru-RU" sz="1300" dirty="0">
                          <a:effectLst/>
                        </a:rPr>
                        <a:t>Билеты на автобус.</a:t>
                      </a:r>
                    </a:p>
                    <a:p>
                      <a:pPr mar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endParaRPr lang="ru-RU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543" marR="4054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 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543" marR="4054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- </a:t>
                      </a:r>
                      <a:r>
                        <a:rPr lang="ru-RU" sz="1300" dirty="0" err="1">
                          <a:effectLst/>
                        </a:rPr>
                        <a:t>Канцпринадлежности</a:t>
                      </a:r>
                      <a:r>
                        <a:rPr lang="ru-RU" sz="1300" dirty="0">
                          <a:effectLst/>
                        </a:rPr>
                        <a:t>;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- Печать лучших плакатов на </a:t>
                      </a:r>
                      <a:r>
                        <a:rPr lang="ru-RU" sz="1300" dirty="0" err="1">
                          <a:effectLst/>
                        </a:rPr>
                        <a:t>пенокартоне</a:t>
                      </a:r>
                      <a:r>
                        <a:rPr lang="ru-RU" sz="1300" dirty="0">
                          <a:effectLst/>
                        </a:rPr>
                        <a:t>;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- Покупка медалей и кубков;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- Дизайн грамот для победителей;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- Покупка призов победителям.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543" marR="40543" marT="0" marB="0"/>
                </a:tc>
                <a:extLst>
                  <a:ext uri="{0D108BD9-81ED-4DB2-BD59-A6C34878D82A}">
                    <a16:rowId xmlns:a16="http://schemas.microsoft.com/office/drawing/2014/main" val="42124895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50644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8D74C4AB-CF4C-45F4-9C48-D81C1A379C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8043144"/>
              </p:ext>
            </p:extLst>
          </p:nvPr>
        </p:nvGraphicFramePr>
        <p:xfrm>
          <a:off x="0" y="-2"/>
          <a:ext cx="12192001" cy="6858002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1616765">
                  <a:extLst>
                    <a:ext uri="{9D8B030D-6E8A-4147-A177-3AD203B41FA5}">
                      <a16:colId xmlns:a16="http://schemas.microsoft.com/office/drawing/2014/main" val="467292957"/>
                    </a:ext>
                  </a:extLst>
                </a:gridCol>
                <a:gridCol w="2676939">
                  <a:extLst>
                    <a:ext uri="{9D8B030D-6E8A-4147-A177-3AD203B41FA5}">
                      <a16:colId xmlns:a16="http://schemas.microsoft.com/office/drawing/2014/main" val="3905402546"/>
                    </a:ext>
                  </a:extLst>
                </a:gridCol>
                <a:gridCol w="2067339">
                  <a:extLst>
                    <a:ext uri="{9D8B030D-6E8A-4147-A177-3AD203B41FA5}">
                      <a16:colId xmlns:a16="http://schemas.microsoft.com/office/drawing/2014/main" val="2339660172"/>
                    </a:ext>
                  </a:extLst>
                </a:gridCol>
                <a:gridCol w="2385392">
                  <a:extLst>
                    <a:ext uri="{9D8B030D-6E8A-4147-A177-3AD203B41FA5}">
                      <a16:colId xmlns:a16="http://schemas.microsoft.com/office/drawing/2014/main" val="3392510440"/>
                    </a:ext>
                  </a:extLst>
                </a:gridCol>
                <a:gridCol w="1676007">
                  <a:extLst>
                    <a:ext uri="{9D8B030D-6E8A-4147-A177-3AD203B41FA5}">
                      <a16:colId xmlns:a16="http://schemas.microsoft.com/office/drawing/2014/main" val="1585489486"/>
                    </a:ext>
                  </a:extLst>
                </a:gridCol>
                <a:gridCol w="1769559">
                  <a:extLst>
                    <a:ext uri="{9D8B030D-6E8A-4147-A177-3AD203B41FA5}">
                      <a16:colId xmlns:a16="http://schemas.microsoft.com/office/drawing/2014/main" val="2560908390"/>
                    </a:ext>
                  </a:extLst>
                </a:gridCol>
              </a:tblGrid>
              <a:tr h="323052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C00000"/>
                          </a:solidFill>
                          <a:effectLst/>
                        </a:rPr>
                        <a:t>Тематическое направление</a:t>
                      </a:r>
                      <a:endParaRPr lang="ru-RU" sz="160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543" marR="40543" marT="0" marB="0" anchor="ctr"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C00000"/>
                          </a:solidFill>
                          <a:effectLst/>
                        </a:rPr>
                        <a:t>Содержание проекта</a:t>
                      </a:r>
                      <a:endParaRPr lang="ru-RU" sz="160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543" marR="40543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3196748"/>
                  </a:ext>
                </a:extLst>
              </a:tr>
              <a:tr h="224506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Исследования и опытно-практические работы, направленные на изучение леса, разработку мер по охране и защите лесного массива, восстановление леса, создание зеленого каркаса населенного пункта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543" marR="4054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Организация и проведение мероприятий, целью которых является очистка лесного массива, высадка саженцев, мониторинг и контроль их приживаемости, создание опытных участков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543" marR="4054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Разработка информационных, визуальных, рекламных материалов, направленных на экологическое просвещение и формирование ответственного отношения к зеленом каркасу населенного пункта и лесу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543" marR="4054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Подготовка и проведение волонтерских акций с целью изучения, охраны и защиты леса и/или зеленого каркаса населенного пункта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543" marR="4054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Организация и проведение мероприятий, направленных на популяризацию деятельности школьных лесничеств и привлечения новых участников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543" marR="40543" marT="0" marB="0"/>
                </a:tc>
                <a:extLst>
                  <a:ext uri="{0D108BD9-81ED-4DB2-BD59-A6C34878D82A}">
                    <a16:rowId xmlns:a16="http://schemas.microsoft.com/office/drawing/2014/main" val="3167127174"/>
                  </a:ext>
                </a:extLst>
              </a:tr>
              <a:tr h="168172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1.Охрана и восстановление лесов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1" i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«Защитим лес от эпидемии!»: изучение вспышки численности хвойной волнянки в лесах Тобольского района.</a:t>
                      </a:r>
                      <a:endParaRPr lang="ru-RU" sz="1300" i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i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1" i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«Сказки </a:t>
                      </a:r>
                      <a:r>
                        <a:rPr lang="ru-RU" sz="1300" b="1" i="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Медянской</a:t>
                      </a:r>
                      <a:r>
                        <a:rPr lang="ru-RU" sz="1300" b="1" i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рощи»: разработка и публикация эколого-краеведческого путеводителя по комплексному памятнику природы в Тобольском районе Тюменской области</a:t>
                      </a:r>
                      <a:endParaRPr lang="ru-RU" sz="1300" i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i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1" i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45556294"/>
                  </a:ext>
                </a:extLst>
              </a:tr>
              <a:tr h="260815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Расходы: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Покупка рулеток, мерных вилок, лазерного дальномера-угломера;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Покупка цифрового портативного бинокуляра </a:t>
                      </a:r>
                      <a:r>
                        <a:rPr lang="en-US" sz="13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Levenhuk</a:t>
                      </a:r>
                      <a:r>
                        <a:rPr lang="ru-RU" sz="13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;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Покупка электронных лабораторных весов;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Покупка пленки/</a:t>
                      </a:r>
                      <a:r>
                        <a:rPr lang="ru-RU" sz="13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лутрасила</a:t>
                      </a:r>
                      <a:r>
                        <a:rPr lang="ru-RU" sz="13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в рулонах 2х10 м;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Покупка пластиковых чашек Петри, пластиковых пробирок и банок с крышками.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Покупка шагомеров;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Покупка определителей растений;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Дизайн и верстка путеводителя;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Дизайн и верстка информационного буклета;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Покупка литературы и мобильных приложений через интернет.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124895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63093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8D74C4AB-CF4C-45F4-9C48-D81C1A379C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1550632"/>
              </p:ext>
            </p:extLst>
          </p:nvPr>
        </p:nvGraphicFramePr>
        <p:xfrm>
          <a:off x="0" y="-1"/>
          <a:ext cx="12192001" cy="6980451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1616765">
                  <a:extLst>
                    <a:ext uri="{9D8B030D-6E8A-4147-A177-3AD203B41FA5}">
                      <a16:colId xmlns:a16="http://schemas.microsoft.com/office/drawing/2014/main" val="467292957"/>
                    </a:ext>
                  </a:extLst>
                </a:gridCol>
                <a:gridCol w="1868557">
                  <a:extLst>
                    <a:ext uri="{9D8B030D-6E8A-4147-A177-3AD203B41FA5}">
                      <a16:colId xmlns:a16="http://schemas.microsoft.com/office/drawing/2014/main" val="3905402546"/>
                    </a:ext>
                  </a:extLst>
                </a:gridCol>
                <a:gridCol w="2398643">
                  <a:extLst>
                    <a:ext uri="{9D8B030D-6E8A-4147-A177-3AD203B41FA5}">
                      <a16:colId xmlns:a16="http://schemas.microsoft.com/office/drawing/2014/main" val="2339660172"/>
                    </a:ext>
                  </a:extLst>
                </a:gridCol>
                <a:gridCol w="2398644">
                  <a:extLst>
                    <a:ext uri="{9D8B030D-6E8A-4147-A177-3AD203B41FA5}">
                      <a16:colId xmlns:a16="http://schemas.microsoft.com/office/drawing/2014/main" val="3392510440"/>
                    </a:ext>
                  </a:extLst>
                </a:gridCol>
                <a:gridCol w="2139833">
                  <a:extLst>
                    <a:ext uri="{9D8B030D-6E8A-4147-A177-3AD203B41FA5}">
                      <a16:colId xmlns:a16="http://schemas.microsoft.com/office/drawing/2014/main" val="1585489486"/>
                    </a:ext>
                  </a:extLst>
                </a:gridCol>
                <a:gridCol w="1769559">
                  <a:extLst>
                    <a:ext uri="{9D8B030D-6E8A-4147-A177-3AD203B41FA5}">
                      <a16:colId xmlns:a16="http://schemas.microsoft.com/office/drawing/2014/main" val="2560908390"/>
                    </a:ext>
                  </a:extLst>
                </a:gridCol>
              </a:tblGrid>
              <a:tr h="350827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C00000"/>
                          </a:solidFill>
                          <a:effectLst/>
                        </a:rPr>
                        <a:t>Тематическое направление</a:t>
                      </a:r>
                      <a:endParaRPr lang="ru-RU" sz="160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543" marR="40543" marT="0" marB="0" anchor="ctr"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C00000"/>
                          </a:solidFill>
                          <a:effectLst/>
                        </a:rPr>
                        <a:t>Содержание проекта</a:t>
                      </a:r>
                      <a:endParaRPr lang="ru-RU" sz="160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543" marR="40543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3196748"/>
                  </a:ext>
                </a:extLst>
              </a:tr>
              <a:tr h="219974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Исследования и опытно-практические работы, направленные на изучение леса, разработку мер по охране и защите лесного массива, восстановление леса, создание зеленого каркаса населенного пункта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543" marR="4054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Организация и проведение мероприятий, целью которых является очистка лесного массива, высадка саженцев, мониторинг и контроль их приживаемости, создание опытных участков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543" marR="4054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Разработка информационных, визуальных, рекламных материалов, направленных на экологическое просвещение и формирование ответственного отношения к зеленом каркасу населенного пункта и лесу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543" marR="4054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Подготовка и проведение волонтерских акций с целью изучения, охраны и защиты леса и/или зеленого каркаса населенного пункта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543" marR="4054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Организация и проведение мероприятий, направленных на популяризацию деятельности школьных лесничеств и привлечения новых участников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543" marR="40543" marT="0" marB="0"/>
                </a:tc>
                <a:extLst>
                  <a:ext uri="{0D108BD9-81ED-4DB2-BD59-A6C34878D82A}">
                    <a16:rowId xmlns:a16="http://schemas.microsoft.com/office/drawing/2014/main" val="3167127174"/>
                  </a:ext>
                </a:extLst>
              </a:tr>
              <a:tr h="182631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2.Экологическое </a:t>
                      </a:r>
                      <a:r>
                        <a:rPr lang="ru-RU" sz="1600" b="1" dirty="0" err="1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волонтерство</a:t>
                      </a:r>
                      <a:endParaRPr lang="ru-RU" sz="1600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1" i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Акция «Чистые берега»: очистка от мусора низкой поймы </a:t>
                      </a:r>
                      <a:r>
                        <a:rPr lang="ru-RU" sz="1300" b="1" i="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р.Иртыш</a:t>
                      </a:r>
                      <a:r>
                        <a:rPr lang="ru-RU" sz="1300" b="1" i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на участке от паромной переправы до Тобольского Кремля</a:t>
                      </a:r>
                      <a:endParaRPr lang="ru-RU" sz="1300" i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1" i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«Нет! – весенним палам»: организация информационной анти-пожарной волонтерской кампании в </a:t>
                      </a:r>
                      <a:r>
                        <a:rPr lang="ru-RU" sz="1300" b="1" i="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г.Тобольске</a:t>
                      </a:r>
                      <a:r>
                        <a:rPr lang="ru-RU" sz="1300" b="1" i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300" i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1" i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«Волонтеры и птицы – для Сибирской Столицы»: подготовка команд волонтеров для участия в акциях по орнитологическому мониторингу в </a:t>
                      </a:r>
                      <a:r>
                        <a:rPr lang="ru-RU" sz="1300" b="1" i="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г.Тобольске</a:t>
                      </a:r>
                      <a:r>
                        <a:rPr lang="ru-RU" sz="1300" b="1" i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300" i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45556294"/>
                  </a:ext>
                </a:extLst>
              </a:tr>
              <a:tr h="248111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Расходы: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Заказ форменных футболок и бандан;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Покупка перчаток, мешков для мусора, грабель, лопат;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Изготовление баннеров, табличек из ПВХ;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Покупка стройматериалов для изготовления аншлагов;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Дизайн листовок;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Аренда акустического оборудования.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Разработка и дизайн сайта;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Дизайн и печать баннера на баннерной ткани;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Дизайн сертификатов.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Покупка биноклей;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Покупка подзорной трубы;</a:t>
                      </a:r>
                    </a:p>
                    <a:p>
                      <a:pPr mar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ru-RU" sz="13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Покупка определителей птиц;</a:t>
                      </a:r>
                    </a:p>
                    <a:p>
                      <a:pPr mar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ru-RU" sz="13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Покупка кубков, призов, медалей.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124895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48326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8D74C4AB-CF4C-45F4-9C48-D81C1A379C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2549400"/>
              </p:ext>
            </p:extLst>
          </p:nvPr>
        </p:nvGraphicFramePr>
        <p:xfrm>
          <a:off x="0" y="-1"/>
          <a:ext cx="12192001" cy="6868021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1736035">
                  <a:extLst>
                    <a:ext uri="{9D8B030D-6E8A-4147-A177-3AD203B41FA5}">
                      <a16:colId xmlns:a16="http://schemas.microsoft.com/office/drawing/2014/main" val="467292957"/>
                    </a:ext>
                  </a:extLst>
                </a:gridCol>
                <a:gridCol w="2239617">
                  <a:extLst>
                    <a:ext uri="{9D8B030D-6E8A-4147-A177-3AD203B41FA5}">
                      <a16:colId xmlns:a16="http://schemas.microsoft.com/office/drawing/2014/main" val="3905402546"/>
                    </a:ext>
                  </a:extLst>
                </a:gridCol>
                <a:gridCol w="1842052">
                  <a:extLst>
                    <a:ext uri="{9D8B030D-6E8A-4147-A177-3AD203B41FA5}">
                      <a16:colId xmlns:a16="http://schemas.microsoft.com/office/drawing/2014/main" val="2339660172"/>
                    </a:ext>
                  </a:extLst>
                </a:gridCol>
                <a:gridCol w="2173357">
                  <a:extLst>
                    <a:ext uri="{9D8B030D-6E8A-4147-A177-3AD203B41FA5}">
                      <a16:colId xmlns:a16="http://schemas.microsoft.com/office/drawing/2014/main" val="3392510440"/>
                    </a:ext>
                  </a:extLst>
                </a:gridCol>
                <a:gridCol w="1630017">
                  <a:extLst>
                    <a:ext uri="{9D8B030D-6E8A-4147-A177-3AD203B41FA5}">
                      <a16:colId xmlns:a16="http://schemas.microsoft.com/office/drawing/2014/main" val="1585489486"/>
                    </a:ext>
                  </a:extLst>
                </a:gridCol>
                <a:gridCol w="2570923">
                  <a:extLst>
                    <a:ext uri="{9D8B030D-6E8A-4147-A177-3AD203B41FA5}">
                      <a16:colId xmlns:a16="http://schemas.microsoft.com/office/drawing/2014/main" val="2560908390"/>
                    </a:ext>
                  </a:extLst>
                </a:gridCol>
              </a:tblGrid>
              <a:tr h="369524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C00000"/>
                          </a:solidFill>
                          <a:effectLst/>
                        </a:rPr>
                        <a:t>Тематическое направление</a:t>
                      </a:r>
                      <a:endParaRPr lang="ru-RU" sz="160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543" marR="40543" marT="0" marB="0" anchor="ctr"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C00000"/>
                          </a:solidFill>
                          <a:effectLst/>
                        </a:rPr>
                        <a:t>Содержание проекта</a:t>
                      </a:r>
                      <a:endParaRPr lang="ru-RU" sz="160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543" marR="40543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3196748"/>
                  </a:ext>
                </a:extLst>
              </a:tr>
              <a:tr h="241082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Исследования и опытно-практические работы, направленные на изучение леса, разработку мер по охране и защите лесного массива, восстановление леса, создание зеленого каркаса населенного пункта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543" marR="4054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Организация и проведение мероприятий, целью которых является очистка лесного массива, высадка саженцев, мониторинг и контроль их приживаемости, создание опытных участков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543" marR="4054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Разработка информационных, визуальных, рекламных материалов, направленных на экологическое просвещение и формирование ответственного отношения к зеленом каркасу населенного пункта и лесу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543" marR="4054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Подготовка и проведение волонтерских акций с целью изучения, охраны и защиты леса и/или зеленого каркаса населенного пункта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543" marR="4054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Организация и проведение мероприятий, направленных на популяризацию деятельности школьных лесничеств и привлечения новых участников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543" marR="40543" marT="0" marB="0"/>
                </a:tc>
                <a:extLst>
                  <a:ext uri="{0D108BD9-81ED-4DB2-BD59-A6C34878D82A}">
                    <a16:rowId xmlns:a16="http://schemas.microsoft.com/office/drawing/2014/main" val="3167127174"/>
                  </a:ext>
                </a:extLst>
              </a:tr>
              <a:tr h="146432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3.Зеленый каркас населенного пункта</a:t>
                      </a:r>
                      <a:endParaRPr lang="ru-RU" sz="1600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1" i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«Исследование уровня загрязнения почв под лесными насаждениями </a:t>
                      </a:r>
                      <a:r>
                        <a:rPr lang="ru-RU" sz="1300" b="1" i="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г.Тобольска</a:t>
                      </a:r>
                      <a:r>
                        <a:rPr lang="ru-RU" sz="1300" b="1" i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300" i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1" i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300" i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1" i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«Составление карты экологического состояния зеленых насаждений центральной части </a:t>
                      </a:r>
                      <a:r>
                        <a:rPr lang="ru-RU" sz="1300" b="1" i="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г.Тобольска</a:t>
                      </a:r>
                      <a:r>
                        <a:rPr lang="ru-RU" sz="1300" b="1" i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с использованием метода </a:t>
                      </a:r>
                      <a:r>
                        <a:rPr lang="ru-RU" sz="1300" b="1" i="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лихеноиндикации</a:t>
                      </a:r>
                      <a:r>
                        <a:rPr lang="ru-RU" sz="1300" b="1" i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300" i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i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1" i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«Есть у леса надежные друзья»: организация и проведение лесной олимпиады для школ Тобольска».</a:t>
                      </a:r>
                      <a:endParaRPr lang="ru-RU" sz="1300" i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45556294"/>
                  </a:ext>
                </a:extLst>
              </a:tr>
              <a:tr h="261333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Расходы: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Покупка датчика углекислого газа;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Покупка </a:t>
                      </a:r>
                      <a:r>
                        <a:rPr lang="en-US" sz="13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</a:t>
                      </a:r>
                      <a:r>
                        <a:rPr lang="ru-RU" sz="13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-метра;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Покупка анализатора воды на содержание тяжелых металлов;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Покупка лопат;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Покупка лабораторной одноразовой посуды;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Покупка предметных и покровных стекол;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Покупка химреактивов.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Покупка программы «Статистика» и другого программного обеспечения;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Покупка бинокуляра и цифрового объектива к нему;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Покупка предметных и покровных стекол;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Покупка определителей лишайников;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Покупка химреактивов.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Печать баннера на баннерной ткани;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ru-RU" sz="13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Канцпринадлежности</a:t>
                      </a:r>
                      <a:r>
                        <a:rPr lang="ru-RU" sz="13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;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Покупка пил, топоров, веревок, пакетов для мусора;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Изготовление форменных футболок и бейсболок с символикой школьного лесничества;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Покупка медалей и кубков;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Покупка призов;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Дизайн грамот.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124895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2374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1280160" y="386830"/>
            <a:ext cx="10288988" cy="1362113"/>
          </a:xfrm>
        </p:spPr>
        <p:txBody>
          <a:bodyPr rtlCol="0">
            <a:normAutofit/>
          </a:bodyPr>
          <a:lstStyle/>
          <a:p>
            <a:pPr lvl="0"/>
            <a:r>
              <a:rPr lang="ru-RU" b="1" dirty="0"/>
              <a:t>Отличия заявки от проекта, подаваемого на конкурс школьных проектов</a:t>
            </a:r>
            <a:endParaRPr lang="ru-RU" dirty="0"/>
          </a:p>
        </p:txBody>
      </p:sp>
      <p:sp>
        <p:nvSpPr>
          <p:cNvPr id="14" name="Объект 2"/>
          <p:cNvSpPr>
            <a:spLocks noGrp="1"/>
          </p:cNvSpPr>
          <p:nvPr>
            <p:ph idx="1"/>
          </p:nvPr>
        </p:nvSpPr>
        <p:spPr>
          <a:xfrm>
            <a:off x="357807" y="2406149"/>
            <a:ext cx="11476386" cy="3610338"/>
          </a:xfrm>
        </p:spPr>
        <p:txBody>
          <a:bodyPr rtlCol="0">
            <a:noAutofit/>
          </a:bodyPr>
          <a:lstStyle/>
          <a:p>
            <a:r>
              <a:rPr lang="ru-RU" sz="2200" dirty="0"/>
              <a:t>Проект, подаваемый на конкурс</a:t>
            </a:r>
            <a:r>
              <a:rPr lang="ru-RU" sz="2200" b="1" dirty="0"/>
              <a:t> </a:t>
            </a:r>
            <a:r>
              <a:rPr lang="ru-RU" sz="2200" dirty="0"/>
              <a:t>завершенных работ, </a:t>
            </a:r>
            <a:r>
              <a:rPr lang="ru-RU" sz="2200" b="1" dirty="0"/>
              <a:t>уже реализован</a:t>
            </a:r>
            <a:r>
              <a:rPr lang="ru-RU" sz="2200" dirty="0"/>
              <a:t>.</a:t>
            </a:r>
          </a:p>
          <a:p>
            <a:r>
              <a:rPr lang="ru-RU" sz="2200" dirty="0"/>
              <a:t>Заявка на грант – это проект, </a:t>
            </a:r>
            <a:r>
              <a:rPr lang="ru-RU" sz="2200" b="1" dirty="0"/>
              <a:t>находящийся на стадии планирования</a:t>
            </a:r>
            <a:r>
              <a:rPr lang="ru-RU" sz="2200" dirty="0"/>
              <a:t>.</a:t>
            </a:r>
          </a:p>
          <a:p>
            <a:r>
              <a:rPr lang="ru-RU" sz="2200" dirty="0"/>
              <a:t>НЕ НАДО ПРОСИТЬ ДЕНЬГИ НА РЕАЛИЗОВАННЫЙ ПРОЕКТ.</a:t>
            </a:r>
          </a:p>
          <a:p>
            <a:pPr marL="0" indent="0">
              <a:buNone/>
            </a:pPr>
            <a:r>
              <a:rPr lang="ru-RU" sz="2200" b="1" dirty="0"/>
              <a:t>Надо показать:</a:t>
            </a:r>
          </a:p>
          <a:p>
            <a:r>
              <a:rPr lang="ru-RU" sz="2200" dirty="0"/>
              <a:t> Что вам нужны деньги;</a:t>
            </a:r>
          </a:p>
          <a:p>
            <a:r>
              <a:rPr lang="ru-RU" sz="2200" dirty="0"/>
              <a:t> Что вы сможете их потратить;</a:t>
            </a:r>
          </a:p>
          <a:p>
            <a:r>
              <a:rPr lang="ru-RU" sz="2200" dirty="0"/>
              <a:t> Объяснить, почему вы беретесь за то, на что у вас нет или недостаточно денег.</a:t>
            </a:r>
          </a:p>
        </p:txBody>
      </p:sp>
      <p:pic>
        <p:nvPicPr>
          <p:cNvPr id="8" name="Picture 3" descr="L:\Мои документы\Logo\B&amp;P\Marka_Logo++++ copy.png">
            <a:extLst>
              <a:ext uri="{FF2B5EF4-FFF2-40B4-BE49-F238E27FC236}">
                <a16:creationId xmlns:a16="http://schemas.microsoft.com/office/drawing/2014/main" id="{803AE5C8-A6C5-4624-992F-117A3B160E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8502" y="114281"/>
            <a:ext cx="854387" cy="54509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47039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1245224" y="338267"/>
            <a:ext cx="10522707" cy="1417058"/>
          </a:xfrm>
        </p:spPr>
        <p:txBody>
          <a:bodyPr rtlCol="0">
            <a:normAutofit fontScale="90000"/>
          </a:bodyPr>
          <a:lstStyle/>
          <a:p>
            <a:r>
              <a:rPr lang="ru-RU" sz="2700" dirty="0"/>
              <a:t>«Волонтеры и птицы – для Сибирской Столицы»: подготовка команд волонтеров для участия в акциях по орнитологическому мониторингу в Тобольске.</a:t>
            </a:r>
            <a:endParaRPr lang="ru-RU" dirty="0"/>
          </a:p>
        </p:txBody>
      </p:sp>
      <p:sp>
        <p:nvSpPr>
          <p:cNvPr id="14" name="Объект 2"/>
          <p:cNvSpPr>
            <a:spLocks noGrp="1"/>
          </p:cNvSpPr>
          <p:nvPr>
            <p:ph idx="1"/>
          </p:nvPr>
        </p:nvSpPr>
        <p:spPr>
          <a:xfrm>
            <a:off x="424069" y="2045531"/>
            <a:ext cx="7133574" cy="4247323"/>
          </a:xfrm>
        </p:spPr>
        <p:txBody>
          <a:bodyPr rtlCol="0">
            <a:noAutofit/>
          </a:bodyPr>
          <a:lstStyle/>
          <a:p>
            <a:pPr marL="457200" lvl="1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ru-RU" sz="2000" b="1" dirty="0"/>
              <a:t>Краткое описание проекта (1 предложение): </a:t>
            </a:r>
          </a:p>
          <a:p>
            <a:pPr marL="457200" lvl="1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ru-RU" sz="2000" dirty="0"/>
              <a:t>В ходе проекта будут подготовлены команды школьников, владеющих методиками учета и определения птиц, для участия в качестве волонтеров  в ежегодном Общеевропейском учете птиц и других мероприятиях по орнитологическому мониторингу, координируемых научными и природоохранными учреждениями города Тобольска и Тюменской области, в целом.</a:t>
            </a:r>
          </a:p>
          <a:p>
            <a:pPr marL="457200" lvl="1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ru-RU" sz="2000" b="1" dirty="0"/>
              <a:t>Направление конкурса: </a:t>
            </a:r>
            <a:r>
              <a:rPr lang="ru-RU" sz="2000" dirty="0"/>
              <a:t>«Экологическое </a:t>
            </a:r>
            <a:r>
              <a:rPr lang="ru-RU" sz="2000" dirty="0" err="1"/>
              <a:t>волонтерство</a:t>
            </a:r>
            <a:r>
              <a:rPr lang="ru-RU" sz="2000" dirty="0"/>
              <a:t>».</a:t>
            </a:r>
          </a:p>
          <a:p>
            <a:pPr marL="457200" lvl="1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ru-RU" sz="2000" b="1" dirty="0"/>
              <a:t>География проекта: </a:t>
            </a:r>
            <a:r>
              <a:rPr lang="ru-RU" sz="2000" dirty="0"/>
              <a:t>город Тобольск.</a:t>
            </a:r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20EEEA01-4339-42A9-A3F7-71453D442952}"/>
              </a:ext>
            </a:extLst>
          </p:cNvPr>
          <p:cNvSpPr txBox="1">
            <a:spLocks/>
          </p:cNvSpPr>
          <p:nvPr/>
        </p:nvSpPr>
        <p:spPr>
          <a:xfrm>
            <a:off x="3140766" y="3390039"/>
            <a:ext cx="6109252" cy="30811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Font typeface="Wingdings" panose="05000000000000000000" pitchFamily="2" charset="2"/>
              <a:buNone/>
            </a:pPr>
            <a:endParaRPr lang="ru-RU" dirty="0"/>
          </a:p>
        </p:txBody>
      </p:sp>
      <p:pic>
        <p:nvPicPr>
          <p:cNvPr id="6" name="Picture 5" descr="C:\Users\UserEco02\Desktop\доклад_коллегия\Изображение 346.jpg">
            <a:extLst>
              <a:ext uri="{FF2B5EF4-FFF2-40B4-BE49-F238E27FC236}">
                <a16:creationId xmlns:a16="http://schemas.microsoft.com/office/drawing/2014/main" id="{A21793E4-4F0E-4A48-887A-822C017972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86" r="8696"/>
          <a:stretch/>
        </p:blipFill>
        <p:spPr bwMode="auto">
          <a:xfrm>
            <a:off x="7848579" y="2003886"/>
            <a:ext cx="3919352" cy="4715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3" descr="L:\Мои документы\Logo\B&amp;P\Marka_Logo++++ copy.png">
            <a:extLst>
              <a:ext uri="{FF2B5EF4-FFF2-40B4-BE49-F238E27FC236}">
                <a16:creationId xmlns:a16="http://schemas.microsoft.com/office/drawing/2014/main" id="{F109D94F-9B06-02ED-5FE9-D0AAA8BACA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1755" y="114281"/>
            <a:ext cx="854387" cy="54509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7464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1191742" y="207925"/>
            <a:ext cx="10297893" cy="885379"/>
          </a:xfrm>
        </p:spPr>
        <p:txBody>
          <a:bodyPr rtlCol="0">
            <a:normAutofit/>
          </a:bodyPr>
          <a:lstStyle/>
          <a:p>
            <a:r>
              <a:rPr lang="ru-RU" sz="2700" dirty="0"/>
              <a:t>Цели и задачи</a:t>
            </a:r>
            <a:endParaRPr lang="ru-RU" dirty="0"/>
          </a:p>
        </p:txBody>
      </p:sp>
      <p:sp>
        <p:nvSpPr>
          <p:cNvPr id="14" name="Объект 2"/>
          <p:cNvSpPr>
            <a:spLocks noGrp="1"/>
          </p:cNvSpPr>
          <p:nvPr>
            <p:ph idx="1"/>
          </p:nvPr>
        </p:nvSpPr>
        <p:spPr>
          <a:xfrm>
            <a:off x="142633" y="1521485"/>
            <a:ext cx="7238828" cy="4949685"/>
          </a:xfrm>
        </p:spPr>
        <p:txBody>
          <a:bodyPr rtlCol="0">
            <a:no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2000" b="1" dirty="0"/>
              <a:t>Цель: </a:t>
            </a:r>
            <a:r>
              <a:rPr lang="ru-RU" sz="2000" dirty="0"/>
              <a:t>поддержать проведение мониторинга птиц в г. Тобольске путем вовлечения обученных волонтеров.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800" b="1" dirty="0"/>
              <a:t>Задачи:</a:t>
            </a:r>
          </a:p>
          <a:p>
            <a:pPr marL="342900" lvl="0" indent="-34290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ru-RU" sz="1800" dirty="0"/>
              <a:t>Обучить волонтеров –школьников старших классов школы №2 </a:t>
            </a:r>
            <a:r>
              <a:rPr lang="ru-RU" sz="1800" dirty="0" err="1"/>
              <a:t>г.Тобольска</a:t>
            </a:r>
            <a:r>
              <a:rPr lang="ru-RU" sz="1800" dirty="0"/>
              <a:t> основным методикам учета птиц и определению птиц в полевых условиях, обеспечить команды необходимым оборудованием и полевыми определителями птиц;</a:t>
            </a:r>
          </a:p>
          <a:p>
            <a:pPr marL="342900" lvl="0" indent="-34290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ru-RU" sz="1800" dirty="0"/>
              <a:t>Провести учебные соревнования по спортивной орнитологии с приглашением команд из других школ;</a:t>
            </a:r>
          </a:p>
          <a:p>
            <a:pPr marL="342900" lvl="0" indent="-34290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ru-RU" sz="1800" dirty="0"/>
              <a:t>Организовать участие подготовленных команд в Евразийском учете птиц;</a:t>
            </a:r>
          </a:p>
          <a:p>
            <a:pPr marL="342900" indent="-342900">
              <a:spcBef>
                <a:spcPts val="0"/>
              </a:spcBef>
              <a:buFont typeface="+mj-lt"/>
              <a:buAutoNum type="arabicPeriod"/>
            </a:pPr>
            <a:r>
              <a:rPr lang="ru-RU" sz="1800" dirty="0"/>
              <a:t>Подготовить исследовательскую работу с использованием орнитологических данных, собранных в ходе проекта, представить работу на Всероссийский конкурс «Юные исследователи окружающей среды».</a:t>
            </a:r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20EEEA01-4339-42A9-A3F7-71453D442952}"/>
              </a:ext>
            </a:extLst>
          </p:cNvPr>
          <p:cNvSpPr txBox="1">
            <a:spLocks/>
          </p:cNvSpPr>
          <p:nvPr/>
        </p:nvSpPr>
        <p:spPr>
          <a:xfrm>
            <a:off x="3140766" y="3390039"/>
            <a:ext cx="6109252" cy="30811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Font typeface="Wingdings" panose="05000000000000000000" pitchFamily="2" charset="2"/>
              <a:buNone/>
            </a:pPr>
            <a:endParaRPr lang="ru-RU" dirty="0"/>
          </a:p>
        </p:txBody>
      </p:sp>
      <p:pic>
        <p:nvPicPr>
          <p:cNvPr id="6146" name="Picture 2" descr="IMG 7754">
            <a:extLst>
              <a:ext uri="{FF2B5EF4-FFF2-40B4-BE49-F238E27FC236}">
                <a16:creationId xmlns:a16="http://schemas.microsoft.com/office/drawing/2014/main" id="{750CA7AE-9F7A-4D4B-B83D-AF32E2E420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0869" y="1789043"/>
            <a:ext cx="4200940" cy="4200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3" descr="L:\Мои документы\Logo\B&amp;P\Marka_Logo++++ copy.png">
            <a:extLst>
              <a:ext uri="{FF2B5EF4-FFF2-40B4-BE49-F238E27FC236}">
                <a16:creationId xmlns:a16="http://schemas.microsoft.com/office/drawing/2014/main" id="{FDACF97B-7137-C39D-247A-AFE029A540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1755" y="114281"/>
            <a:ext cx="854387" cy="54509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96054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1280160" y="214552"/>
            <a:ext cx="7068710" cy="1030228"/>
          </a:xfrm>
        </p:spPr>
        <p:txBody>
          <a:bodyPr rtlCol="0">
            <a:normAutofit/>
          </a:bodyPr>
          <a:lstStyle/>
          <a:p>
            <a:r>
              <a:rPr lang="ru-RU" dirty="0"/>
              <a:t>обоснование</a:t>
            </a:r>
          </a:p>
        </p:txBody>
      </p:sp>
      <p:sp>
        <p:nvSpPr>
          <p:cNvPr id="14" name="Объект 2"/>
          <p:cNvSpPr>
            <a:spLocks noGrp="1"/>
          </p:cNvSpPr>
          <p:nvPr>
            <p:ph idx="1"/>
          </p:nvPr>
        </p:nvSpPr>
        <p:spPr>
          <a:xfrm>
            <a:off x="450574" y="1407204"/>
            <a:ext cx="7620000" cy="5336515"/>
          </a:xfrm>
        </p:spPr>
        <p:txBody>
          <a:bodyPr rtlCol="0">
            <a:noAutofit/>
          </a:bodyPr>
          <a:lstStyle/>
          <a:p>
            <a:pPr marL="0" indent="0">
              <a:buNone/>
            </a:pPr>
            <a:r>
              <a:rPr lang="ru-RU" sz="1800" dirty="0"/>
              <a:t>	Многолетний орнитологический мониторинг, проводимый учеными, способствует накоплению данных о состоянии популяций перелетных и зимующих птиц. Собранные воедино, эти данные позволяют выявить тенденции и проанализировать закономерности изменений в природе. На основе такого анализа ученые дают рекомендации по охране и устойчивому использованию видов птиц. </a:t>
            </a:r>
          </a:p>
          <a:p>
            <a:pPr marL="0" indent="0">
              <a:buNone/>
            </a:pPr>
            <a:r>
              <a:rPr lang="ru-RU" sz="1800" dirty="0"/>
              <a:t>	Вовлечение молодежи в мониторинг птиц на добровольной основе – мировая тенденция, способствующая развитию интереса к природе и профессиональной ориентации.</a:t>
            </a:r>
          </a:p>
          <a:p>
            <a:pPr marL="0" indent="0">
              <a:buNone/>
            </a:pPr>
            <a:r>
              <a:rPr lang="ru-RU" sz="1800" dirty="0"/>
              <a:t>	Тобольск расположен на перекрестке двух главных сибирских пролетных путей. Орнитологи Тобольской комплексной научной станции </a:t>
            </a:r>
            <a:r>
              <a:rPr lang="ru-RU" sz="1800" dirty="0" err="1"/>
              <a:t>УрО</a:t>
            </a:r>
            <a:r>
              <a:rPr lang="ru-RU" sz="1800" dirty="0"/>
              <a:t> РАН, в силу нехватки кадров, не имеют возможности организации и проведения мониторинга птиц в полном объеме на всей территории Тобольска.</a:t>
            </a:r>
          </a:p>
          <a:p>
            <a:pPr marL="0" indent="0">
              <a:buNone/>
            </a:pPr>
            <a:r>
              <a:rPr lang="ru-RU" sz="1800" dirty="0"/>
              <a:t>	Подготовка квалифицированных, обученных орнитологами молодых кадров, позволила бы </a:t>
            </a:r>
            <a:r>
              <a:rPr lang="ru-RU" dirty="0"/>
              <a:t>представительно организовать </a:t>
            </a:r>
            <a:r>
              <a:rPr lang="ru-RU" sz="1800" dirty="0"/>
              <a:t>мониторинг птиц на всей территории города.</a:t>
            </a:r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20EEEA01-4339-42A9-A3F7-71453D442952}"/>
              </a:ext>
            </a:extLst>
          </p:cNvPr>
          <p:cNvSpPr txBox="1">
            <a:spLocks/>
          </p:cNvSpPr>
          <p:nvPr/>
        </p:nvSpPr>
        <p:spPr>
          <a:xfrm>
            <a:off x="3140766" y="3390039"/>
            <a:ext cx="6109252" cy="30811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Font typeface="Wingdings" panose="05000000000000000000" pitchFamily="2" charset="2"/>
              <a:buNone/>
            </a:pPr>
            <a:endParaRPr lang="ru-RU" dirty="0"/>
          </a:p>
        </p:txBody>
      </p:sp>
      <p:pic>
        <p:nvPicPr>
          <p:cNvPr id="7170" name="Picture 2" descr="IMG 20191005 110354">
            <a:extLst>
              <a:ext uri="{FF2B5EF4-FFF2-40B4-BE49-F238E27FC236}">
                <a16:creationId xmlns:a16="http://schemas.microsoft.com/office/drawing/2014/main" id="{552FA244-C38E-433C-84FA-47D59D3389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1635" y="214552"/>
            <a:ext cx="3651376" cy="649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3" descr="L:\Мои документы\Logo\B&amp;P\Marka_Logo++++ copy.png">
            <a:extLst>
              <a:ext uri="{FF2B5EF4-FFF2-40B4-BE49-F238E27FC236}">
                <a16:creationId xmlns:a16="http://schemas.microsoft.com/office/drawing/2014/main" id="{2C45B174-D516-6B49-A733-B6CD35F1F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1755" y="114281"/>
            <a:ext cx="854387" cy="54509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06863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1213899" y="287931"/>
            <a:ext cx="10249232" cy="851756"/>
          </a:xfrm>
        </p:spPr>
        <p:txBody>
          <a:bodyPr rtlCol="0">
            <a:normAutofit/>
          </a:bodyPr>
          <a:lstStyle/>
          <a:p>
            <a:r>
              <a:rPr lang="ru-RU" dirty="0"/>
              <a:t>Аудитория проекта</a:t>
            </a:r>
          </a:p>
        </p:txBody>
      </p:sp>
      <p:sp>
        <p:nvSpPr>
          <p:cNvPr id="14" name="Объект 2"/>
          <p:cNvSpPr>
            <a:spLocks noGrp="1"/>
          </p:cNvSpPr>
          <p:nvPr>
            <p:ph idx="1"/>
          </p:nvPr>
        </p:nvSpPr>
        <p:spPr>
          <a:xfrm>
            <a:off x="268358" y="2411894"/>
            <a:ext cx="5151782" cy="4296398"/>
          </a:xfrm>
        </p:spPr>
        <p:txBody>
          <a:bodyPr rtlCol="0">
            <a:noAutofit/>
          </a:bodyPr>
          <a:lstStyle/>
          <a:p>
            <a:pPr marL="0" indent="0">
              <a:buNone/>
            </a:pPr>
            <a:r>
              <a:rPr lang="ru-RU" dirty="0"/>
              <a:t>В проект будут вовлечены учащиеся 7-11 классов школы №… города Тобольска, а также их родители, классные руководители и студенты – участники «Отрядов Мэра» города Тобольска.</a:t>
            </a:r>
          </a:p>
          <a:p>
            <a:pPr marL="0" indent="0">
              <a:buNone/>
            </a:pPr>
            <a:r>
              <a:rPr lang="ru-RU" dirty="0"/>
              <a:t>Непосредственно в проект предполагается вовлечь около 50 школьников, 10 студентов и 30 учителей и родителей.</a:t>
            </a:r>
          </a:p>
        </p:txBody>
      </p:sp>
      <p:pic>
        <p:nvPicPr>
          <p:cNvPr id="8196" name="Picture 4" descr="IMG 20191006 075638">
            <a:extLst>
              <a:ext uri="{FF2B5EF4-FFF2-40B4-BE49-F238E27FC236}">
                <a16:creationId xmlns:a16="http://schemas.microsoft.com/office/drawing/2014/main" id="{05F6554D-D296-4F5A-BAB0-4100F31CB9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453" y="1588494"/>
            <a:ext cx="6234189" cy="4782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3" descr="L:\Мои документы\Logo\B&amp;P\Marka_Logo++++ copy.png">
            <a:extLst>
              <a:ext uri="{FF2B5EF4-FFF2-40B4-BE49-F238E27FC236}">
                <a16:creationId xmlns:a16="http://schemas.microsoft.com/office/drawing/2014/main" id="{CC886784-29C5-DE3B-3F68-A9FE05A2C4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1755" y="114281"/>
            <a:ext cx="854387" cy="54509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62425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73AB0395-BEA9-4B80-92A6-9303255B6A28}"/>
              </a:ext>
            </a:extLst>
          </p:cNvPr>
          <p:cNvSpPr txBox="1">
            <a:spLocks/>
          </p:cNvSpPr>
          <p:nvPr/>
        </p:nvSpPr>
        <p:spPr>
          <a:xfrm>
            <a:off x="357808" y="607082"/>
            <a:ext cx="11595653" cy="6250917"/>
          </a:xfrm>
          <a:prstGeom prst="rect">
            <a:avLst/>
          </a:prstGeom>
        </p:spPr>
        <p:txBody>
          <a:bodyPr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r>
              <a:rPr lang="ru-RU" sz="1450" dirty="0"/>
              <a:t>	</a:t>
            </a:r>
            <a:r>
              <a:rPr lang="ru-RU" sz="1600" dirty="0"/>
              <a:t>Реализация проекта планируется в </a:t>
            </a:r>
            <a:r>
              <a:rPr lang="ru-RU" sz="1600" b="1" dirty="0">
                <a:solidFill>
                  <a:srgbClr val="0070C0"/>
                </a:solidFill>
              </a:rPr>
              <a:t>4 этапа</a:t>
            </a:r>
            <a:r>
              <a:rPr lang="ru-RU" sz="1600" dirty="0"/>
              <a:t>. 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r>
              <a:rPr lang="ru-RU" sz="1500" dirty="0"/>
              <a:t>	На</a:t>
            </a:r>
            <a:r>
              <a:rPr lang="ru-RU" sz="1500" b="1" dirty="0">
                <a:solidFill>
                  <a:srgbClr val="0070C0"/>
                </a:solidFill>
              </a:rPr>
              <a:t> 1-м, Подготовительном этапе </a:t>
            </a:r>
            <a:r>
              <a:rPr lang="ru-RU" sz="1500" dirty="0"/>
              <a:t>будут проведены переговоры с научными сотрудниками ТКНС </a:t>
            </a:r>
            <a:r>
              <a:rPr lang="ru-RU" sz="1500" dirty="0" err="1"/>
              <a:t>УрО</a:t>
            </a:r>
            <a:r>
              <a:rPr lang="ru-RU" sz="1500" dirty="0"/>
              <a:t> РАН по вопросам кураторства проекта и научного консультирования мероприятий. Планируется проведение в школе стартового семинара с приглашением ученых ТКНС </a:t>
            </a:r>
            <a:r>
              <a:rPr lang="ru-RU" sz="1500" dirty="0" err="1"/>
              <a:t>УрО</a:t>
            </a:r>
            <a:r>
              <a:rPr lang="ru-RU" sz="1500" dirty="0"/>
              <a:t> РАН и студентов из Отрядов Мэра для согласования детального плана мероприятий. Одновременно планируется заказ и получение биноклей, подзорной трубы и определителей птиц, необходимых для начала занятий.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r>
              <a:rPr lang="ru-RU" sz="1500" dirty="0"/>
              <a:t>	На </a:t>
            </a:r>
            <a:r>
              <a:rPr lang="ru-RU" sz="1500" b="1" dirty="0">
                <a:solidFill>
                  <a:srgbClr val="0070C0"/>
                </a:solidFill>
              </a:rPr>
              <a:t>2-м, Учебном этапе </a:t>
            </a:r>
            <a:r>
              <a:rPr lang="ru-RU" sz="1500" dirty="0"/>
              <a:t>на базе школьного летнего лагеря с дневным пребыванием будут организованы 2 двухдневных тренинга с привлечением научных сотрудников ТКНС </a:t>
            </a:r>
            <a:r>
              <a:rPr lang="ru-RU" sz="1500" dirty="0" err="1"/>
              <a:t>УрО</a:t>
            </a:r>
            <a:r>
              <a:rPr lang="ru-RU" sz="1500" dirty="0"/>
              <a:t> РАН – по изучению систематики и навыкам определения птиц и по применению методик полевых учетов птиц и обработки результатов. 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r>
              <a:rPr lang="ru-RU" sz="1500" dirty="0"/>
              <a:t>	Для знакомства школьников с работой ученых будет организована экскурсия на ТКНС </a:t>
            </a:r>
            <a:r>
              <a:rPr lang="ru-RU" sz="1500" dirty="0" err="1"/>
              <a:t>УрО</a:t>
            </a:r>
            <a:r>
              <a:rPr lang="ru-RU" sz="1500" dirty="0"/>
              <a:t> РАН.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r>
              <a:rPr lang="ru-RU" sz="1500" dirty="0"/>
              <a:t>	В качестве полевой практики будут проведены 2 полевые экскурсии для школьников и студентов – по территории памятника природы регионального значения и в пойму Иртыша. В ходе экскурсии школьники проведут пробные учеты и фотографирование птиц, попытаются определить их в полевых условиях. Те птицы, которые не будут определены в ходе экскурсий, будут распознаны по фотографиям в камеральных условиях.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r>
              <a:rPr lang="ru-RU" sz="1500" dirty="0"/>
              <a:t>	На </a:t>
            </a:r>
            <a:r>
              <a:rPr lang="ru-RU" sz="1500" b="1" dirty="0">
                <a:solidFill>
                  <a:srgbClr val="0070C0"/>
                </a:solidFill>
              </a:rPr>
              <a:t>3-м, Полевом этапе </a:t>
            </a:r>
            <a:r>
              <a:rPr lang="ru-RU" sz="1500" dirty="0"/>
              <a:t>участниками будут подготовлены и проведены школьные учебные соревнования по </a:t>
            </a:r>
            <a:r>
              <a:rPr lang="ru-RU" sz="1500" dirty="0" err="1"/>
              <a:t>бёрдингу</a:t>
            </a:r>
            <a:r>
              <a:rPr lang="ru-RU" sz="1500" dirty="0"/>
              <a:t>, в которых примут участие се подготовленные команды, а также приглашенные команды из других школ Тобольска.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r>
              <a:rPr lang="ru-RU" sz="1500" dirty="0"/>
              <a:t>	В первые выходные октября вместе с </a:t>
            </a:r>
            <a:r>
              <a:rPr lang="ru-RU" sz="1500" dirty="0" err="1"/>
              <a:t>бёрдерами</a:t>
            </a:r>
            <a:r>
              <a:rPr lang="ru-RU" sz="1500" dirty="0"/>
              <a:t>, орнитологами и школьниками из всех регионов России участники проекта примут участие в Евразийском учете птиц. Данные, полученные участниками, будут отправлены координаторам Учета.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r>
              <a:rPr lang="ru-RU" sz="1500" dirty="0"/>
              <a:t>	На </a:t>
            </a:r>
            <a:r>
              <a:rPr lang="ru-RU" sz="1500" b="1" dirty="0">
                <a:solidFill>
                  <a:srgbClr val="0070C0"/>
                </a:solidFill>
              </a:rPr>
              <a:t>заключительном, Отчетном этапе </a:t>
            </a:r>
            <a:r>
              <a:rPr lang="ru-RU" sz="1500" dirty="0"/>
              <a:t>школьники представят обобщенные результаты Учета на ученом совете ТКНС </a:t>
            </a:r>
            <a:r>
              <a:rPr lang="ru-RU" sz="1500" dirty="0" err="1"/>
              <a:t>УрО</a:t>
            </a:r>
            <a:r>
              <a:rPr lang="ru-RU" sz="1500" dirty="0"/>
              <a:t> РАН, а затем под руководством педагога и консультировании орнитологов ТКНС </a:t>
            </a:r>
            <a:r>
              <a:rPr lang="ru-RU" sz="1500" dirty="0" err="1"/>
              <a:t>УрО</a:t>
            </a:r>
            <a:r>
              <a:rPr lang="ru-RU" sz="1500" dirty="0"/>
              <a:t> РАН подготовят исследовательскую работу для представления на Всероссийский конкурс «Юные исследователи окружающей среды».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r>
              <a:rPr lang="ru-RU" sz="1500" dirty="0"/>
              <a:t>	В завершении будет подготовлен отчет по проекту и в виде презентации представлен на Общегородской экологической конференции школьников.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C51A7083-3B1F-E5DD-1545-FF0EDB6975EC}"/>
              </a:ext>
            </a:extLst>
          </p:cNvPr>
          <p:cNvSpPr txBox="1">
            <a:spLocks/>
          </p:cNvSpPr>
          <p:nvPr/>
        </p:nvSpPr>
        <p:spPr>
          <a:xfrm>
            <a:off x="861392" y="68777"/>
            <a:ext cx="11092070" cy="538306"/>
          </a:xfrm>
          <a:prstGeom prst="rect">
            <a:avLst/>
          </a:prstGeom>
        </p:spPr>
        <p:txBody>
          <a:bodyPr rtlCol="0">
            <a:normAutofit/>
          </a:bodyPr>
          <a:lstStyle>
            <a:lvl1pPr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3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>
                <a:solidFill>
                  <a:schemeClr val="tx1"/>
                </a:solidFill>
              </a:rPr>
              <a:t>Описание проекта </a:t>
            </a:r>
            <a:r>
              <a:rPr lang="ru-RU" sz="2000" dirty="0">
                <a:solidFill>
                  <a:schemeClr val="tx1"/>
                </a:solidFill>
              </a:rPr>
              <a:t>(3000 знаков с пробелами)</a:t>
            </a:r>
          </a:p>
        </p:txBody>
      </p:sp>
    </p:spTree>
    <p:extLst>
      <p:ext uri="{BB962C8B-B14F-4D97-AF65-F5344CB8AC3E}">
        <p14:creationId xmlns:p14="http://schemas.microsoft.com/office/powerpoint/2010/main" val="1102575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1412682" y="187333"/>
            <a:ext cx="10103458" cy="858874"/>
          </a:xfrm>
        </p:spPr>
        <p:txBody>
          <a:bodyPr rtlCol="0">
            <a:normAutofit/>
          </a:bodyPr>
          <a:lstStyle/>
          <a:p>
            <a:r>
              <a:rPr lang="ru-RU" dirty="0"/>
              <a:t>Этапы реализации проекта</a:t>
            </a:r>
            <a:endParaRPr lang="ru-RU" sz="2000" dirty="0"/>
          </a:p>
        </p:txBody>
      </p:sp>
      <p:sp>
        <p:nvSpPr>
          <p:cNvPr id="14" name="Объект 2"/>
          <p:cNvSpPr>
            <a:spLocks noGrp="1"/>
          </p:cNvSpPr>
          <p:nvPr>
            <p:ph idx="1"/>
          </p:nvPr>
        </p:nvSpPr>
        <p:spPr>
          <a:xfrm>
            <a:off x="64054" y="1803888"/>
            <a:ext cx="4998276" cy="5054112"/>
          </a:xfrm>
        </p:spPr>
        <p:txBody>
          <a:bodyPr rtlCol="0">
            <a:no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450" dirty="0"/>
              <a:t>	</a:t>
            </a:r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96D97AFF-C111-4B62-B7E1-97249F06BA09}"/>
              </a:ext>
            </a:extLst>
          </p:cNvPr>
          <p:cNvSpPr txBox="1">
            <a:spLocks/>
          </p:cNvSpPr>
          <p:nvPr/>
        </p:nvSpPr>
        <p:spPr>
          <a:xfrm>
            <a:off x="216454" y="1956288"/>
            <a:ext cx="4998276" cy="49017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r>
              <a:rPr lang="ru-RU" sz="1450"/>
              <a:t>	</a:t>
            </a:r>
            <a:endParaRPr lang="ru-RU" sz="1450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AC391EE-3E19-4C0C-A47B-896750D2FD08}"/>
              </a:ext>
            </a:extLst>
          </p:cNvPr>
          <p:cNvSpPr/>
          <p:nvPr/>
        </p:nvSpPr>
        <p:spPr>
          <a:xfrm>
            <a:off x="322471" y="1417059"/>
            <a:ext cx="5773529" cy="5283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400"/>
              </a:spcAft>
            </a:pPr>
            <a:r>
              <a:rPr lang="en-US" sz="1600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ea typeface="Arial Unicode MS"/>
                <a:cs typeface="Arial Unicode MS"/>
              </a:rPr>
              <a:t>I</a:t>
            </a:r>
            <a:r>
              <a:rPr lang="ru-RU" sz="1600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ea typeface="Arial Unicode MS"/>
                <a:cs typeface="Arial Unicode MS"/>
              </a:rPr>
              <a:t> ЭТАП – ПОДГОТОВИТЕЛЬНЫЙ, 1 июня-15 июля 2023 </a:t>
            </a:r>
            <a:endParaRPr lang="ru-RU" sz="16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ea typeface="Arial Unicode MS"/>
              <a:cs typeface="Arial Unicode MS"/>
            </a:endParaRPr>
          </a:p>
          <a:p>
            <a:pPr>
              <a:spcAft>
                <a:spcPts val="400"/>
              </a:spcAft>
            </a:pPr>
            <a:r>
              <a:rPr lang="ru-RU" sz="1600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ea typeface="Arial Unicode MS"/>
                <a:cs typeface="Arial Unicode MS"/>
              </a:rPr>
              <a:t>01-30.06</a:t>
            </a:r>
            <a:r>
              <a:rPr lang="ru-RU" sz="16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ea typeface="Arial Unicode MS"/>
                <a:cs typeface="Arial Unicode MS"/>
              </a:rPr>
              <a:t> – заказ и получение биноклей, подзорной трубы, полевых определителей;</a:t>
            </a:r>
          </a:p>
          <a:p>
            <a:pPr>
              <a:spcAft>
                <a:spcPts val="400"/>
              </a:spcAft>
            </a:pPr>
            <a:r>
              <a:rPr lang="ru-RU" sz="1600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ea typeface="Arial Unicode MS"/>
                <a:cs typeface="Arial Unicode MS"/>
              </a:rPr>
              <a:t>01-15.07</a:t>
            </a:r>
            <a:r>
              <a:rPr lang="ru-RU" sz="16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ea typeface="Arial Unicode MS"/>
                <a:cs typeface="Arial Unicode MS"/>
              </a:rPr>
              <a:t> – подготовка и проведение стартового семинара по проекту с ключевыми участниками и орнитологами ТКНС </a:t>
            </a:r>
            <a:r>
              <a:rPr lang="ru-RU" sz="160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ea typeface="Arial Unicode MS"/>
                <a:cs typeface="Arial Unicode MS"/>
              </a:rPr>
              <a:t>УрО</a:t>
            </a:r>
            <a:r>
              <a:rPr lang="ru-RU" sz="16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ea typeface="Arial Unicode MS"/>
                <a:cs typeface="Arial Unicode MS"/>
              </a:rPr>
              <a:t> РАН;</a:t>
            </a:r>
          </a:p>
          <a:p>
            <a:pPr>
              <a:spcAft>
                <a:spcPts val="400"/>
              </a:spcAft>
            </a:pPr>
            <a:r>
              <a:rPr lang="ru-RU" sz="16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ea typeface="Arial Unicode MS"/>
                <a:cs typeface="Arial Unicode MS"/>
              </a:rPr>
              <a:t> </a:t>
            </a:r>
          </a:p>
          <a:p>
            <a:pPr>
              <a:spcAft>
                <a:spcPts val="400"/>
              </a:spcAft>
            </a:pPr>
            <a:r>
              <a:rPr lang="en-US" sz="1600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ea typeface="Arial Unicode MS"/>
                <a:cs typeface="Arial Unicode MS"/>
              </a:rPr>
              <a:t>II</a:t>
            </a:r>
            <a:r>
              <a:rPr lang="ru-RU" sz="1600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ea typeface="Arial Unicode MS"/>
                <a:cs typeface="Arial Unicode MS"/>
              </a:rPr>
              <a:t> ЭТАП – УЧЕБНЫЙ 15 июля-31 августа 2023</a:t>
            </a:r>
            <a:endParaRPr lang="ru-RU" sz="16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ea typeface="Arial Unicode MS"/>
              <a:cs typeface="Arial Unicode MS"/>
            </a:endParaRPr>
          </a:p>
          <a:p>
            <a:pPr>
              <a:spcAft>
                <a:spcPts val="400"/>
              </a:spcAft>
            </a:pPr>
            <a:r>
              <a:rPr lang="ru-RU" sz="1600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ea typeface="Arial Unicode MS"/>
                <a:cs typeface="Arial Unicode MS"/>
              </a:rPr>
              <a:t>15-31.07</a:t>
            </a:r>
            <a:r>
              <a:rPr lang="ru-RU" sz="16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ea typeface="Arial Unicode MS"/>
                <a:cs typeface="Arial Unicode MS"/>
              </a:rPr>
              <a:t> – на базе летнего лагеря с дневным пребыванием школы №… проведение тренингов для школьников и студентов из Отрядов Мэра под руководством орнитологов ТКНС </a:t>
            </a:r>
            <a:r>
              <a:rPr lang="ru-RU" sz="160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ea typeface="Arial Unicode MS"/>
                <a:cs typeface="Arial Unicode MS"/>
              </a:rPr>
              <a:t>УрО</a:t>
            </a:r>
            <a:r>
              <a:rPr lang="ru-RU" sz="16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ea typeface="Arial Unicode MS"/>
                <a:cs typeface="Arial Unicode MS"/>
              </a:rPr>
              <a:t> РАН: </a:t>
            </a:r>
          </a:p>
          <a:p>
            <a:pPr>
              <a:spcAft>
                <a:spcPts val="400"/>
              </a:spcAft>
            </a:pPr>
            <a:r>
              <a:rPr lang="ru-RU" sz="16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ea typeface="Arial Unicode MS"/>
                <a:cs typeface="Arial Unicode MS"/>
              </a:rPr>
              <a:t>                - тренинг по пользованию определителями и определению птиц;</a:t>
            </a:r>
          </a:p>
          <a:p>
            <a:pPr>
              <a:spcAft>
                <a:spcPts val="400"/>
              </a:spcAft>
            </a:pPr>
            <a:r>
              <a:rPr lang="ru-RU" sz="16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ea typeface="Arial Unicode MS"/>
                <a:cs typeface="Arial Unicode MS"/>
              </a:rPr>
              <a:t>                - тренинг по методикам полевых учетов.</a:t>
            </a:r>
          </a:p>
          <a:p>
            <a:pPr>
              <a:spcAft>
                <a:spcPts val="400"/>
              </a:spcAft>
            </a:pPr>
            <a:r>
              <a:rPr lang="ru-RU" sz="1600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ea typeface="Arial Unicode MS"/>
                <a:cs typeface="Arial Unicode MS"/>
              </a:rPr>
              <a:t>05.08</a:t>
            </a:r>
            <a:r>
              <a:rPr lang="ru-RU" sz="16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ea typeface="Arial Unicode MS"/>
                <a:cs typeface="Arial Unicode MS"/>
              </a:rPr>
              <a:t> – экскурсия на ТКНС </a:t>
            </a:r>
            <a:r>
              <a:rPr lang="ru-RU" sz="160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ea typeface="Arial Unicode MS"/>
                <a:cs typeface="Arial Unicode MS"/>
              </a:rPr>
              <a:t>УрО</a:t>
            </a:r>
            <a:r>
              <a:rPr lang="ru-RU" sz="16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ea typeface="Arial Unicode MS"/>
                <a:cs typeface="Arial Unicode MS"/>
              </a:rPr>
              <a:t> РАН;</a:t>
            </a:r>
          </a:p>
          <a:p>
            <a:pPr>
              <a:spcAft>
                <a:spcPts val="400"/>
              </a:spcAft>
            </a:pPr>
            <a:r>
              <a:rPr lang="ru-RU" sz="1600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ea typeface="Arial Unicode MS"/>
                <a:cs typeface="Arial Unicode MS"/>
              </a:rPr>
              <a:t>15.08</a:t>
            </a:r>
            <a:r>
              <a:rPr lang="ru-RU" sz="16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ea typeface="Arial Unicode MS"/>
                <a:cs typeface="Arial Unicode MS"/>
              </a:rPr>
              <a:t> – учебная экскурсия по территории памятника природы «Окрестности дома отдыха «Тобольский».</a:t>
            </a:r>
          </a:p>
          <a:p>
            <a:pPr>
              <a:spcAft>
                <a:spcPts val="400"/>
              </a:spcAft>
            </a:pPr>
            <a:r>
              <a:rPr lang="ru-RU" sz="1600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ea typeface="Arial Unicode MS"/>
                <a:cs typeface="Arial Unicode MS"/>
              </a:rPr>
              <a:t>25.08</a:t>
            </a:r>
            <a:r>
              <a:rPr lang="ru-RU" sz="16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ea typeface="Arial Unicode MS"/>
                <a:cs typeface="Arial Unicode MS"/>
              </a:rPr>
              <a:t> – учебная экскурсия в пойму Иртыша.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5499EEC-A987-4918-8FAD-DA4FB1563DAE}"/>
              </a:ext>
            </a:extLst>
          </p:cNvPr>
          <p:cNvSpPr/>
          <p:nvPr/>
        </p:nvSpPr>
        <p:spPr>
          <a:xfrm>
            <a:off x="6566453" y="1417059"/>
            <a:ext cx="5409093" cy="47243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b="1" dirty="0"/>
              <a:t>III</a:t>
            </a:r>
            <a:r>
              <a:rPr lang="ru-RU" sz="1600" b="1" dirty="0"/>
              <a:t> ЭТАП – ПОЛЕВОЙ 1 сентября – 15 октября 2023</a:t>
            </a:r>
            <a:endParaRPr lang="ru-RU" sz="1600" dirty="0"/>
          </a:p>
          <a:p>
            <a:pPr>
              <a:spcAft>
                <a:spcPts val="600"/>
              </a:spcAft>
            </a:pPr>
            <a:r>
              <a:rPr lang="ru-RU" sz="1600" b="1" dirty="0"/>
              <a:t>01-15.09</a:t>
            </a:r>
            <a:r>
              <a:rPr lang="ru-RU" sz="1600" dirty="0"/>
              <a:t> – подготовка учебных соревнований по </a:t>
            </a:r>
            <a:r>
              <a:rPr lang="ru-RU" sz="1600" dirty="0" err="1"/>
              <a:t>бёрдингу</a:t>
            </a:r>
            <a:endParaRPr lang="ru-RU" sz="1600" dirty="0"/>
          </a:p>
          <a:p>
            <a:pPr>
              <a:spcAft>
                <a:spcPts val="600"/>
              </a:spcAft>
            </a:pPr>
            <a:r>
              <a:rPr lang="ru-RU" sz="1600" b="1" dirty="0"/>
              <a:t>15.09</a:t>
            </a:r>
            <a:r>
              <a:rPr lang="ru-RU" sz="1600" dirty="0"/>
              <a:t> – проведение учебных соревнованиях по </a:t>
            </a:r>
            <a:r>
              <a:rPr lang="ru-RU" sz="1600" dirty="0" err="1"/>
              <a:t>бёрдингу</a:t>
            </a:r>
            <a:r>
              <a:rPr lang="ru-RU" sz="1600" dirty="0"/>
              <a:t> «Тобольская осень-2023» с приглашением команд из других школ;</a:t>
            </a:r>
          </a:p>
          <a:p>
            <a:pPr>
              <a:spcAft>
                <a:spcPts val="600"/>
              </a:spcAft>
            </a:pPr>
            <a:r>
              <a:rPr lang="ru-RU" sz="1600" b="1" dirty="0"/>
              <a:t>03-04.10 </a:t>
            </a:r>
            <a:r>
              <a:rPr lang="ru-RU" sz="1600" dirty="0"/>
              <a:t>– участие команд в Евразийском учете птиц-2023.</a:t>
            </a:r>
          </a:p>
          <a:p>
            <a:pPr>
              <a:spcAft>
                <a:spcPts val="600"/>
              </a:spcAft>
            </a:pPr>
            <a:r>
              <a:rPr lang="ru-RU" sz="1600" dirty="0"/>
              <a:t> </a:t>
            </a:r>
          </a:p>
          <a:p>
            <a:pPr>
              <a:spcAft>
                <a:spcPts val="600"/>
              </a:spcAft>
            </a:pPr>
            <a:r>
              <a:rPr lang="en-US" sz="1600" b="1" dirty="0"/>
              <a:t>IV</a:t>
            </a:r>
            <a:r>
              <a:rPr lang="ru-RU" sz="1600" b="1" dirty="0"/>
              <a:t> ЭТАП – ОТЧЕТНЫЙ 15.10-15.12.2023</a:t>
            </a:r>
            <a:endParaRPr lang="ru-RU" sz="1600" dirty="0"/>
          </a:p>
          <a:p>
            <a:pPr>
              <a:spcAft>
                <a:spcPts val="600"/>
              </a:spcAft>
            </a:pPr>
            <a:r>
              <a:rPr lang="ru-RU" sz="1600" b="1" dirty="0"/>
              <a:t>15.10 </a:t>
            </a:r>
            <a:r>
              <a:rPr lang="ru-RU" sz="1600" dirty="0"/>
              <a:t>– представление результатов Общеевропейского учета птиц на заседании Ученого совета ТКНС </a:t>
            </a:r>
            <a:r>
              <a:rPr lang="ru-RU" sz="1600" dirty="0" err="1"/>
              <a:t>УрО</a:t>
            </a:r>
            <a:r>
              <a:rPr lang="ru-RU" sz="1600" dirty="0"/>
              <a:t> РАН;</a:t>
            </a:r>
          </a:p>
          <a:p>
            <a:pPr>
              <a:spcAft>
                <a:spcPts val="600"/>
              </a:spcAft>
            </a:pPr>
            <a:r>
              <a:rPr lang="ru-RU" sz="1600" b="1" dirty="0"/>
              <a:t>15.10-15.11</a:t>
            </a:r>
            <a:r>
              <a:rPr lang="ru-RU" sz="1600" dirty="0"/>
              <a:t> – обобщение собранных материалов и подготовка исследовательской работы на Всероссийский конкурс ЮИОС;</a:t>
            </a:r>
          </a:p>
          <a:p>
            <a:pPr>
              <a:spcAft>
                <a:spcPts val="600"/>
              </a:spcAft>
            </a:pPr>
            <a:r>
              <a:rPr lang="ru-RU" sz="1600" b="1" dirty="0"/>
              <a:t>30.11</a:t>
            </a:r>
            <a:r>
              <a:rPr lang="ru-RU" sz="1600" dirty="0"/>
              <a:t> – представление итогов проекта на Общегородской экологической конференции школьников;</a:t>
            </a:r>
          </a:p>
          <a:p>
            <a:pPr>
              <a:spcAft>
                <a:spcPts val="600"/>
              </a:spcAft>
            </a:pPr>
            <a:r>
              <a:rPr lang="ru-RU" sz="1600" b="1" dirty="0"/>
              <a:t>30-11-15.12</a:t>
            </a:r>
            <a:r>
              <a:rPr lang="ru-RU" sz="1600" dirty="0"/>
              <a:t> - подготовка смыслового отчета по проекту.</a:t>
            </a:r>
            <a:endParaRPr lang="ru-RU" sz="16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ea typeface="Arial Unicode MS"/>
              <a:cs typeface="Arial Unicode MS"/>
            </a:endParaRPr>
          </a:p>
        </p:txBody>
      </p:sp>
      <p:pic>
        <p:nvPicPr>
          <p:cNvPr id="3" name="Picture 3" descr="L:\Мои документы\Logo\B&amp;P\Marka_Logo++++ copy.png">
            <a:extLst>
              <a:ext uri="{FF2B5EF4-FFF2-40B4-BE49-F238E27FC236}">
                <a16:creationId xmlns:a16="http://schemas.microsoft.com/office/drawing/2014/main" id="{94D1284D-7ACF-5E80-37FE-B473DECF69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1755" y="114281"/>
            <a:ext cx="854387" cy="54509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40884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1259041" y="273260"/>
            <a:ext cx="10177586" cy="874139"/>
          </a:xfrm>
        </p:spPr>
        <p:txBody>
          <a:bodyPr rtlCol="0">
            <a:normAutofit/>
          </a:bodyPr>
          <a:lstStyle/>
          <a:p>
            <a:r>
              <a:rPr lang="ru-RU" dirty="0"/>
              <a:t>Информационная поддержка проекта</a:t>
            </a:r>
            <a:endParaRPr lang="ru-RU" sz="2000" dirty="0"/>
          </a:p>
        </p:txBody>
      </p:sp>
      <p:sp>
        <p:nvSpPr>
          <p:cNvPr id="14" name="Объект 2"/>
          <p:cNvSpPr>
            <a:spLocks noGrp="1"/>
          </p:cNvSpPr>
          <p:nvPr>
            <p:ph idx="1"/>
          </p:nvPr>
        </p:nvSpPr>
        <p:spPr>
          <a:xfrm>
            <a:off x="64053" y="1803888"/>
            <a:ext cx="5925929" cy="5054112"/>
          </a:xfrm>
        </p:spPr>
        <p:txBody>
          <a:bodyPr rtlCol="0">
            <a:no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450" dirty="0"/>
              <a:t>	</a:t>
            </a:r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96D97AFF-C111-4B62-B7E1-97249F06BA09}"/>
              </a:ext>
            </a:extLst>
          </p:cNvPr>
          <p:cNvSpPr txBox="1">
            <a:spLocks/>
          </p:cNvSpPr>
          <p:nvPr/>
        </p:nvSpPr>
        <p:spPr>
          <a:xfrm>
            <a:off x="216454" y="1956288"/>
            <a:ext cx="4998276" cy="49017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r>
              <a:rPr lang="ru-RU" sz="1450"/>
              <a:t>	</a:t>
            </a:r>
            <a:endParaRPr lang="ru-RU" sz="1450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AC391EE-3E19-4C0C-A47B-896750D2FD08}"/>
              </a:ext>
            </a:extLst>
          </p:cNvPr>
          <p:cNvSpPr/>
          <p:nvPr/>
        </p:nvSpPr>
        <p:spPr>
          <a:xfrm>
            <a:off x="431800" y="2080466"/>
            <a:ext cx="5412409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Информация о проекте будет размещаться:</a:t>
            </a:r>
          </a:p>
          <a:p>
            <a:endParaRPr lang="ru-RU" sz="2000" dirty="0"/>
          </a:p>
          <a:p>
            <a:r>
              <a:rPr lang="ru-RU" sz="2000" dirty="0"/>
              <a:t>- на сайте школы, на страницах участников проекта в социальных сетях; </a:t>
            </a:r>
          </a:p>
          <a:p>
            <a:r>
              <a:rPr lang="ru-RU" sz="2000" dirty="0"/>
              <a:t> </a:t>
            </a:r>
          </a:p>
          <a:p>
            <a:r>
              <a:rPr lang="ru-RU" sz="2000" dirty="0"/>
              <a:t>- на странице «</a:t>
            </a:r>
            <a:r>
              <a:rPr lang="ru-RU" sz="2000" dirty="0" err="1"/>
              <a:t>ВКонтакте</a:t>
            </a:r>
            <a:r>
              <a:rPr lang="ru-RU" sz="2000" dirty="0"/>
              <a:t>» Тюменского отделения Союза охраны птиц России: </a:t>
            </a:r>
            <a:r>
              <a:rPr lang="ru-RU" sz="2000" u="sng" dirty="0">
                <a:solidFill>
                  <a:srgbClr val="00B0F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https://vk.com/rbcu.tyumen</a:t>
            </a:r>
            <a:endParaRPr lang="ru-RU" sz="2000" u="sng" dirty="0">
              <a:solidFill>
                <a:srgbClr val="00B0F0"/>
              </a:solidFill>
            </a:endParaRPr>
          </a:p>
          <a:p>
            <a:r>
              <a:rPr lang="ru-RU" sz="2000" dirty="0"/>
              <a:t> </a:t>
            </a:r>
          </a:p>
          <a:p>
            <a:r>
              <a:rPr lang="ru-RU" sz="2000" dirty="0"/>
              <a:t>- на сайте Евразийского учета птиц: </a:t>
            </a:r>
            <a:r>
              <a:rPr lang="en-US" sz="2000" u="sng" dirty="0">
                <a:solidFill>
                  <a:srgbClr val="00B0F0"/>
                </a:solidFill>
                <a:latin typeface="Corbel" panose="020B0503020204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https://eurobirdwatch.ru</a:t>
            </a:r>
            <a:r>
              <a:rPr lang="en-US" sz="2000" u="sng" dirty="0">
                <a:solidFill>
                  <a:srgbClr val="00B0F0"/>
                </a:solidFill>
                <a:latin typeface="Corbel" panose="020B0503020204020204" pitchFamily="34" charset="0"/>
              </a:rPr>
              <a:t> </a:t>
            </a:r>
            <a:endParaRPr lang="ru-RU" sz="2000" u="sng" dirty="0">
              <a:solidFill>
                <a:srgbClr val="00B0F0"/>
              </a:solidFill>
              <a:latin typeface="Corbel" panose="020B0503020204020204" pitchFamily="34" charset="0"/>
            </a:endParaRPr>
          </a:p>
        </p:txBody>
      </p:sp>
      <p:pic>
        <p:nvPicPr>
          <p:cNvPr id="9218" name="Picture 2" descr="20191006 132334">
            <a:extLst>
              <a:ext uri="{FF2B5EF4-FFF2-40B4-BE49-F238E27FC236}">
                <a16:creationId xmlns:a16="http://schemas.microsoft.com/office/drawing/2014/main" id="{85D281CA-B6D4-48AC-A379-AA3973B3B2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92"/>
          <a:stretch/>
        </p:blipFill>
        <p:spPr bwMode="auto">
          <a:xfrm>
            <a:off x="6202020" y="2080466"/>
            <a:ext cx="5752406" cy="3590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L:\Мои документы\Logo\B&amp;P\Marka_Logo++++ copy.png">
            <a:extLst>
              <a:ext uri="{FF2B5EF4-FFF2-40B4-BE49-F238E27FC236}">
                <a16:creationId xmlns:a16="http://schemas.microsoft.com/office/drawing/2014/main" id="{9285618A-8AA9-D414-A0A3-E61CDE4DE7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1755" y="114281"/>
            <a:ext cx="854387" cy="54509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88594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1245225" y="248768"/>
            <a:ext cx="10323924" cy="898631"/>
          </a:xfrm>
        </p:spPr>
        <p:txBody>
          <a:bodyPr rtlCol="0">
            <a:normAutofit/>
          </a:bodyPr>
          <a:lstStyle/>
          <a:p>
            <a:r>
              <a:rPr lang="ru-RU" dirty="0"/>
              <a:t>Ожидаемые результаты</a:t>
            </a:r>
            <a:endParaRPr lang="ru-RU" sz="2000" dirty="0"/>
          </a:p>
        </p:txBody>
      </p:sp>
      <p:sp>
        <p:nvSpPr>
          <p:cNvPr id="14" name="Объект 2"/>
          <p:cNvSpPr>
            <a:spLocks noGrp="1"/>
          </p:cNvSpPr>
          <p:nvPr>
            <p:ph idx="1"/>
          </p:nvPr>
        </p:nvSpPr>
        <p:spPr>
          <a:xfrm>
            <a:off x="64053" y="1803888"/>
            <a:ext cx="5925929" cy="5054112"/>
          </a:xfrm>
        </p:spPr>
        <p:txBody>
          <a:bodyPr rtlCol="0">
            <a:no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450" dirty="0"/>
              <a:t>	</a:t>
            </a:r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96D97AFF-C111-4B62-B7E1-97249F06BA09}"/>
              </a:ext>
            </a:extLst>
          </p:cNvPr>
          <p:cNvSpPr txBox="1">
            <a:spLocks/>
          </p:cNvSpPr>
          <p:nvPr/>
        </p:nvSpPr>
        <p:spPr>
          <a:xfrm>
            <a:off x="216454" y="1956288"/>
            <a:ext cx="4998276" cy="49017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r>
              <a:rPr lang="ru-RU" sz="1450"/>
              <a:t>	</a:t>
            </a:r>
            <a:endParaRPr lang="ru-RU" sz="1450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AC391EE-3E19-4C0C-A47B-896750D2FD08}"/>
              </a:ext>
            </a:extLst>
          </p:cNvPr>
          <p:cNvSpPr/>
          <p:nvPr/>
        </p:nvSpPr>
        <p:spPr>
          <a:xfrm>
            <a:off x="516835" y="1511015"/>
            <a:ext cx="6758608" cy="47551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fontAlgn="base">
              <a:spcAft>
                <a:spcPts val="600"/>
              </a:spcAft>
              <a:buFont typeface="+mj-lt"/>
              <a:buAutoNum type="arabicPeriod"/>
            </a:pPr>
            <a:r>
              <a:rPr lang="ru-RU" dirty="0"/>
              <a:t>Подготовлены и экипированы 5 школьных команд и команда из участников «Отрядов Мэра» - волонтеров-орнитологов, готовых к участию в учетах перелетных и зимующих птиц и выполнению исследовательских работ по орнитологии при координации и в партнерстве с ТКНС </a:t>
            </a:r>
            <a:r>
              <a:rPr lang="ru-RU" dirty="0" err="1"/>
              <a:t>УрО</a:t>
            </a:r>
            <a:r>
              <a:rPr lang="ru-RU" dirty="0"/>
              <a:t> РАН;</a:t>
            </a:r>
          </a:p>
          <a:p>
            <a:pPr marL="342900" lvl="0" indent="-342900" fontAlgn="base">
              <a:spcAft>
                <a:spcPts val="600"/>
              </a:spcAft>
              <a:buFont typeface="+mj-lt"/>
              <a:buAutoNum type="arabicPeriod"/>
            </a:pPr>
            <a:r>
              <a:rPr lang="ru-RU" dirty="0"/>
              <a:t>Получен опыт организации соревнований по </a:t>
            </a:r>
            <a:r>
              <a:rPr lang="ru-RU" dirty="0" err="1"/>
              <a:t>бёрдингу</a:t>
            </a:r>
            <a:r>
              <a:rPr lang="ru-RU" dirty="0"/>
              <a:t>, который может быть тиражирован в других школах Тобольска при поддержке «Отрядов Мэра» и других районах Тюменской области;</a:t>
            </a:r>
          </a:p>
          <a:p>
            <a:pPr marL="342900" lvl="0" indent="-342900" fontAlgn="base">
              <a:spcAft>
                <a:spcPts val="600"/>
              </a:spcAft>
              <a:buFont typeface="+mj-lt"/>
              <a:buAutoNum type="arabicPeriod"/>
            </a:pPr>
            <a:r>
              <a:rPr lang="ru-RU" dirty="0"/>
              <a:t>Отработана методика участия школьных команд в Общеевропейском учете птиц. Опыт может быть передан другим школам Тобольска и Тюменской области;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ru-RU" dirty="0"/>
              <a:t> Учебно-исследовательская работа «Изучение осенней миграции птиц на участке долины Иртыша в городе Тобольске Тюменской области» представлена на Тюменский региональный этап Всероссийского конкурса ЮИОС.</a:t>
            </a:r>
            <a:endParaRPr lang="ru-RU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ea typeface="Arial Unicode MS"/>
              <a:cs typeface="Arial Unicode MS"/>
            </a:endParaRPr>
          </a:p>
        </p:txBody>
      </p:sp>
      <p:pic>
        <p:nvPicPr>
          <p:cNvPr id="7" name="Рисунок 6" descr="I:\Хранители\Эколагерь\2016\Лето\Отчет и презентация\отбор\2016-07-22_10-33-49.jpg">
            <a:extLst>
              <a:ext uri="{FF2B5EF4-FFF2-40B4-BE49-F238E27FC236}">
                <a16:creationId xmlns:a16="http://schemas.microsoft.com/office/drawing/2014/main" id="{6461DC33-2830-4DFA-8F88-A5B535E04B84}"/>
              </a:ext>
            </a:extLst>
          </p:cNvPr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33862" y="1956288"/>
            <a:ext cx="4272722" cy="3741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 descr="L:\Мои документы\Logo\B&amp;P\Marka_Logo++++ copy.png">
            <a:extLst>
              <a:ext uri="{FF2B5EF4-FFF2-40B4-BE49-F238E27FC236}">
                <a16:creationId xmlns:a16="http://schemas.microsoft.com/office/drawing/2014/main" id="{46EBBFF6-719E-A9F9-B071-501408270E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1755" y="114281"/>
            <a:ext cx="854387" cy="54509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6226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1306664" y="314507"/>
            <a:ext cx="10315493" cy="887079"/>
          </a:xfrm>
        </p:spPr>
        <p:txBody>
          <a:bodyPr rtlCol="0">
            <a:normAutofit/>
          </a:bodyPr>
          <a:lstStyle/>
          <a:p>
            <a:r>
              <a:rPr lang="ru-RU" dirty="0"/>
              <a:t>Продолжение проекта</a:t>
            </a:r>
            <a:endParaRPr lang="ru-RU" sz="2000" dirty="0"/>
          </a:p>
        </p:txBody>
      </p:sp>
      <p:sp>
        <p:nvSpPr>
          <p:cNvPr id="14" name="Объект 2"/>
          <p:cNvSpPr>
            <a:spLocks noGrp="1"/>
          </p:cNvSpPr>
          <p:nvPr>
            <p:ph idx="1"/>
          </p:nvPr>
        </p:nvSpPr>
        <p:spPr>
          <a:xfrm>
            <a:off x="64053" y="1803888"/>
            <a:ext cx="5925929" cy="5054112"/>
          </a:xfrm>
        </p:spPr>
        <p:txBody>
          <a:bodyPr rtlCol="0">
            <a:no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450" dirty="0"/>
              <a:t>	</a:t>
            </a:r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96D97AFF-C111-4B62-B7E1-97249F06BA09}"/>
              </a:ext>
            </a:extLst>
          </p:cNvPr>
          <p:cNvSpPr txBox="1">
            <a:spLocks/>
          </p:cNvSpPr>
          <p:nvPr/>
        </p:nvSpPr>
        <p:spPr>
          <a:xfrm>
            <a:off x="216454" y="1956288"/>
            <a:ext cx="4998276" cy="49017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r>
              <a:rPr lang="ru-RU" sz="1450"/>
              <a:t>	</a:t>
            </a:r>
            <a:endParaRPr lang="ru-RU" sz="1450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AC391EE-3E19-4C0C-A47B-896750D2FD08}"/>
              </a:ext>
            </a:extLst>
          </p:cNvPr>
          <p:cNvSpPr/>
          <p:nvPr/>
        </p:nvSpPr>
        <p:spPr>
          <a:xfrm>
            <a:off x="526182" y="1523222"/>
            <a:ext cx="6177870" cy="21082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dirty="0"/>
              <a:t>Проект планируется продолжить в 2024 г. в части организации школьных учебных соревнований по </a:t>
            </a:r>
            <a:r>
              <a:rPr lang="ru-RU" dirty="0" err="1"/>
              <a:t>бёрдингу</a:t>
            </a:r>
            <a:r>
              <a:rPr lang="ru-RU" dirty="0"/>
              <a:t> «Тобольская осень», с вовлечением других команд школ Тобольска, принявших участие в соревнованиях в 2019 и 2020 гг. Студенты-волонтеры из «Отрядов Мэра» будут выступать наставниками школьников.</a:t>
            </a:r>
          </a:p>
          <a:p>
            <a:pPr>
              <a:spcAft>
                <a:spcPts val="600"/>
              </a:spcAft>
            </a:pPr>
            <a:r>
              <a:rPr lang="ru-RU" dirty="0"/>
              <a:t>	</a:t>
            </a:r>
          </a:p>
        </p:txBody>
      </p:sp>
      <p:pic>
        <p:nvPicPr>
          <p:cNvPr id="8" name="Picture 3" descr="C:\Users\Acer\Documents\Московские ООПТ\МОСПРИРОДА\ФОТО О ДЕЯТЕЛЬНОСТИ ПИЛ\Тренинг по бёрдингу в Зеленограде.jpg">
            <a:extLst>
              <a:ext uri="{FF2B5EF4-FFF2-40B4-BE49-F238E27FC236}">
                <a16:creationId xmlns:a16="http://schemas.microsoft.com/office/drawing/2014/main" id="{B71D4E14-E70F-4DCA-A19F-0AACAF4A05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45806" y="1523222"/>
            <a:ext cx="4754509" cy="3571416"/>
          </a:xfrm>
          <a:prstGeom prst="rect">
            <a:avLst/>
          </a:prstGeom>
          <a:noFill/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5BD4B30-F6A4-4E68-A923-4DE965FD5B9D}"/>
              </a:ext>
            </a:extLst>
          </p:cNvPr>
          <p:cNvSpPr/>
          <p:nvPr/>
        </p:nvSpPr>
        <p:spPr>
          <a:xfrm>
            <a:off x="558208" y="3520222"/>
            <a:ext cx="6096000" cy="23852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dirty="0"/>
              <a:t>Предполагается продолжить и расширить участие школьников в Евразийском учете птиц в последующие годы под руководством ТКНС Уро РАН.</a:t>
            </a:r>
          </a:p>
          <a:p>
            <a:pPr>
              <a:spcAft>
                <a:spcPts val="600"/>
              </a:spcAft>
            </a:pPr>
            <a:r>
              <a:rPr lang="ru-RU" dirty="0"/>
              <a:t>Будучи экипированными биноклями, подзорной трубой и определителями, в сотрудничестве с ТКНС </a:t>
            </a:r>
            <a:r>
              <a:rPr lang="ru-RU" dirty="0" err="1"/>
              <a:t>УрО</a:t>
            </a:r>
            <a:r>
              <a:rPr lang="ru-RU" dirty="0"/>
              <a:t> РАН ученики школы №… продолжат исследовательскую работу по мониторингу перелетных птиц вдоль Глобального Западно-Сибирского пролетного пути.</a:t>
            </a:r>
          </a:p>
        </p:txBody>
      </p:sp>
      <p:pic>
        <p:nvPicPr>
          <p:cNvPr id="5" name="Picture 3" descr="L:\Мои документы\Logo\B&amp;P\Marka_Logo++++ copy.png">
            <a:extLst>
              <a:ext uri="{FF2B5EF4-FFF2-40B4-BE49-F238E27FC236}">
                <a16:creationId xmlns:a16="http://schemas.microsoft.com/office/drawing/2014/main" id="{796247C1-ACCE-9F75-6291-790DC279E8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1755" y="114281"/>
            <a:ext cx="854387" cy="54509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80581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1280159" y="339985"/>
            <a:ext cx="10182971" cy="925135"/>
          </a:xfrm>
        </p:spPr>
        <p:txBody>
          <a:bodyPr rtlCol="0">
            <a:normAutofit/>
          </a:bodyPr>
          <a:lstStyle/>
          <a:p>
            <a:r>
              <a:rPr lang="ru-RU" dirty="0"/>
              <a:t>Бюджет проекта</a:t>
            </a:r>
            <a:endParaRPr lang="ru-RU" sz="2000" dirty="0"/>
          </a:p>
        </p:txBody>
      </p:sp>
      <p:sp>
        <p:nvSpPr>
          <p:cNvPr id="14" name="Объект 2"/>
          <p:cNvSpPr>
            <a:spLocks noGrp="1"/>
          </p:cNvSpPr>
          <p:nvPr>
            <p:ph idx="1"/>
          </p:nvPr>
        </p:nvSpPr>
        <p:spPr>
          <a:xfrm>
            <a:off x="64053" y="1803888"/>
            <a:ext cx="5925929" cy="5054112"/>
          </a:xfrm>
        </p:spPr>
        <p:txBody>
          <a:bodyPr rtlCol="0">
            <a:no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450" dirty="0"/>
              <a:t>	</a:t>
            </a:r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96D97AFF-C111-4B62-B7E1-97249F06BA09}"/>
              </a:ext>
            </a:extLst>
          </p:cNvPr>
          <p:cNvSpPr txBox="1">
            <a:spLocks/>
          </p:cNvSpPr>
          <p:nvPr/>
        </p:nvSpPr>
        <p:spPr>
          <a:xfrm>
            <a:off x="216454" y="1956288"/>
            <a:ext cx="4998276" cy="49017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r>
              <a:rPr lang="ru-RU" sz="1450"/>
              <a:t>	</a:t>
            </a:r>
            <a:endParaRPr lang="ru-RU" sz="1450" dirty="0"/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5E215E4F-50B1-4A4D-B882-C77A433464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168119"/>
              </p:ext>
            </p:extLst>
          </p:nvPr>
        </p:nvGraphicFramePr>
        <p:xfrm>
          <a:off x="526182" y="1492000"/>
          <a:ext cx="11078818" cy="5054112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2396361">
                  <a:extLst>
                    <a:ext uri="{9D8B030D-6E8A-4147-A177-3AD203B41FA5}">
                      <a16:colId xmlns:a16="http://schemas.microsoft.com/office/drawing/2014/main" val="3920582360"/>
                    </a:ext>
                  </a:extLst>
                </a:gridCol>
                <a:gridCol w="8682457">
                  <a:extLst>
                    <a:ext uri="{9D8B030D-6E8A-4147-A177-3AD203B41FA5}">
                      <a16:colId xmlns:a16="http://schemas.microsoft.com/office/drawing/2014/main" val="3617401263"/>
                    </a:ext>
                  </a:extLst>
                </a:gridCol>
              </a:tblGrid>
              <a:tr h="565219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ИСТОЧНИКИ ФИНАНСИРОВАНИЯ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50800" marR="50800" marT="50800" marB="5080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5694746"/>
                  </a:ext>
                </a:extLst>
              </a:tr>
              <a:tr h="93655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Запрашиваемая сумма гранта</a:t>
                      </a:r>
                      <a:endParaRPr lang="ru-RU" sz="18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43 920 руб.</a:t>
                      </a:r>
                      <a:endParaRPr lang="ru-RU" sz="1800" b="1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50800" marR="50800" marT="50800" marB="50800"/>
                </a:tc>
                <a:extLst>
                  <a:ext uri="{0D108BD9-81ED-4DB2-BD59-A6C34878D82A}">
                    <a16:rowId xmlns:a16="http://schemas.microsoft.com/office/drawing/2014/main" val="766829240"/>
                  </a:ext>
                </a:extLst>
              </a:tr>
              <a:tr h="242189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Собственный вклад участника конкурса: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Рабочее время педагога: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 </a:t>
                      </a:r>
                      <a:endParaRPr lang="ru-RU" sz="18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1 </a:t>
                      </a:r>
                      <a:r>
                        <a:rPr lang="ru-RU" sz="1800" dirty="0" err="1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чел.х</a:t>
                      </a:r>
                      <a:r>
                        <a:rPr lang="ru-RU" sz="18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 6 </a:t>
                      </a:r>
                      <a:r>
                        <a:rPr lang="ru-RU" sz="1800" dirty="0" err="1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дн.х</a:t>
                      </a:r>
                      <a:r>
                        <a:rPr lang="ru-RU" sz="18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 6 </a:t>
                      </a:r>
                      <a:r>
                        <a:rPr lang="ru-RU" sz="1800" dirty="0" err="1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мес.х</a:t>
                      </a:r>
                      <a:r>
                        <a:rPr lang="ru-RU" sz="18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 1000 руб.=</a:t>
                      </a:r>
                      <a:r>
                        <a:rPr lang="ru-RU" sz="1800" b="1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36 000 руб.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 </a:t>
                      </a:r>
                      <a:endParaRPr lang="ru-RU" sz="18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50800" marR="50800" marT="50800" marB="50800"/>
                </a:tc>
                <a:extLst>
                  <a:ext uri="{0D108BD9-81ED-4DB2-BD59-A6C34878D82A}">
                    <a16:rowId xmlns:a16="http://schemas.microsoft.com/office/drawing/2014/main" val="1963187665"/>
                  </a:ext>
                </a:extLst>
              </a:tr>
              <a:tr h="56521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ИТОГО </a:t>
                      </a:r>
                      <a:endParaRPr lang="ru-RU" sz="18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79 920 р.</a:t>
                      </a:r>
                      <a:endParaRPr lang="ru-RU" sz="1800" b="1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50800" marR="50800" marT="50800" marB="50800"/>
                </a:tc>
                <a:extLst>
                  <a:ext uri="{0D108BD9-81ED-4DB2-BD59-A6C34878D82A}">
                    <a16:rowId xmlns:a16="http://schemas.microsoft.com/office/drawing/2014/main" val="489858694"/>
                  </a:ext>
                </a:extLst>
              </a:tr>
              <a:tr h="56521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 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 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50800" marR="50800" marT="50800" marB="50800"/>
                </a:tc>
                <a:extLst>
                  <a:ext uri="{0D108BD9-81ED-4DB2-BD59-A6C34878D82A}">
                    <a16:rowId xmlns:a16="http://schemas.microsoft.com/office/drawing/2014/main" val="3317200173"/>
                  </a:ext>
                </a:extLst>
              </a:tr>
            </a:tbl>
          </a:graphicData>
        </a:graphic>
      </p:graphicFrame>
      <p:pic>
        <p:nvPicPr>
          <p:cNvPr id="2" name="Picture 3" descr="L:\Мои документы\Logo\B&amp;P\Marka_Logo++++ copy.png">
            <a:extLst>
              <a:ext uri="{FF2B5EF4-FFF2-40B4-BE49-F238E27FC236}">
                <a16:creationId xmlns:a16="http://schemas.microsoft.com/office/drawing/2014/main" id="{DC2B707A-4B2F-D6BB-DDAC-CE77D0C4FA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1755" y="114281"/>
            <a:ext cx="854387" cy="54509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28021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1280159" y="386830"/>
            <a:ext cx="10408257" cy="1362113"/>
          </a:xfrm>
        </p:spPr>
        <p:txBody>
          <a:bodyPr rtlCol="0">
            <a:normAutofit/>
          </a:bodyPr>
          <a:lstStyle/>
          <a:p>
            <a:pPr lvl="0"/>
            <a:r>
              <a:rPr lang="ru-RU" b="1" dirty="0"/>
              <a:t>Отличия заявки от проекта, подаваемого на конкурс школьных проектов</a:t>
            </a:r>
            <a:endParaRPr lang="ru-RU" dirty="0"/>
          </a:p>
        </p:txBody>
      </p:sp>
      <p:sp>
        <p:nvSpPr>
          <p:cNvPr id="14" name="Объект 2"/>
          <p:cNvSpPr>
            <a:spLocks noGrp="1"/>
          </p:cNvSpPr>
          <p:nvPr>
            <p:ph idx="1"/>
          </p:nvPr>
        </p:nvSpPr>
        <p:spPr>
          <a:xfrm>
            <a:off x="357807" y="2133600"/>
            <a:ext cx="11476386" cy="4015409"/>
          </a:xfrm>
        </p:spPr>
        <p:txBody>
          <a:bodyPr rtlCol="0">
            <a:noAutofit/>
          </a:bodyPr>
          <a:lstStyle/>
          <a:p>
            <a:pPr marL="0" indent="0">
              <a:buNone/>
            </a:pPr>
            <a:r>
              <a:rPr lang="ru-RU" sz="2200" dirty="0"/>
              <a:t>Структура </a:t>
            </a:r>
            <a:r>
              <a:rPr lang="ru-RU" sz="2200" b="1" dirty="0"/>
              <a:t>заявки на грант</a:t>
            </a:r>
            <a:r>
              <a:rPr lang="ru-RU" sz="2200" dirty="0"/>
              <a:t> отличается от структуры </a:t>
            </a:r>
            <a:r>
              <a:rPr lang="ru-RU" sz="2200" b="1" dirty="0"/>
              <a:t>конкурсного проекта</a:t>
            </a:r>
            <a:r>
              <a:rPr lang="ru-RU" sz="2200" dirty="0"/>
              <a:t>, а особенно исследовательской работы:</a:t>
            </a:r>
          </a:p>
          <a:p>
            <a:r>
              <a:rPr lang="ru-RU" sz="2200" dirty="0"/>
              <a:t>Не нужен подробный обзор литературы;</a:t>
            </a:r>
          </a:p>
          <a:p>
            <a:r>
              <a:rPr lang="ru-RU" sz="2200" dirty="0"/>
              <a:t>Не нужно подробное описание методик, следует лишь упомянуть о том, какие методы будут применяться;</a:t>
            </a:r>
          </a:p>
          <a:p>
            <a:r>
              <a:rPr lang="ru-RU" sz="2200" dirty="0"/>
              <a:t>Нужен перечень мероприятий, на которые будут потрачены деньги;</a:t>
            </a:r>
          </a:p>
          <a:p>
            <a:r>
              <a:rPr lang="ru-RU" sz="2200" dirty="0"/>
              <a:t>Нужно показать, что предполагаемые результаты проекта адекватны финансовым затратам;</a:t>
            </a:r>
          </a:p>
          <a:p>
            <a:r>
              <a:rPr lang="ru-RU" sz="2200" dirty="0"/>
              <a:t>Приоритетны проекты, где вы можете показать со-финансирование.</a:t>
            </a:r>
          </a:p>
        </p:txBody>
      </p:sp>
      <p:pic>
        <p:nvPicPr>
          <p:cNvPr id="2" name="Picture 3" descr="L:\Мои документы\Logo\B&amp;P\Marka_Logo++++ copy.png">
            <a:extLst>
              <a:ext uri="{FF2B5EF4-FFF2-40B4-BE49-F238E27FC236}">
                <a16:creationId xmlns:a16="http://schemas.microsoft.com/office/drawing/2014/main" id="{5BF1D349-6D9E-43D7-CEFC-C1BE7A4E98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1755" y="114281"/>
            <a:ext cx="854387" cy="54509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08168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1280160" y="222017"/>
            <a:ext cx="10235980" cy="760569"/>
          </a:xfrm>
        </p:spPr>
        <p:txBody>
          <a:bodyPr rtlCol="0">
            <a:normAutofit/>
          </a:bodyPr>
          <a:lstStyle/>
          <a:p>
            <a:r>
              <a:rPr lang="ru-RU" sz="2400" dirty="0"/>
              <a:t>детализация запрашиваемой суммы гранта</a:t>
            </a:r>
            <a:endParaRPr lang="ru-RU" sz="2000" dirty="0"/>
          </a:p>
        </p:txBody>
      </p:sp>
      <p:sp>
        <p:nvSpPr>
          <p:cNvPr id="14" name="Объект 2"/>
          <p:cNvSpPr>
            <a:spLocks noGrp="1"/>
          </p:cNvSpPr>
          <p:nvPr>
            <p:ph idx="1"/>
          </p:nvPr>
        </p:nvSpPr>
        <p:spPr>
          <a:xfrm>
            <a:off x="64053" y="1803888"/>
            <a:ext cx="5925929" cy="5054112"/>
          </a:xfrm>
        </p:spPr>
        <p:txBody>
          <a:bodyPr rtlCol="0">
            <a:no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450" dirty="0"/>
              <a:t>	</a:t>
            </a:r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96D97AFF-C111-4B62-B7E1-97249F06BA09}"/>
              </a:ext>
            </a:extLst>
          </p:cNvPr>
          <p:cNvSpPr txBox="1">
            <a:spLocks/>
          </p:cNvSpPr>
          <p:nvPr/>
        </p:nvSpPr>
        <p:spPr>
          <a:xfrm>
            <a:off x="216454" y="1956288"/>
            <a:ext cx="4998276" cy="49017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r>
              <a:rPr lang="ru-RU" sz="1450"/>
              <a:t>	</a:t>
            </a:r>
            <a:endParaRPr lang="ru-RU" sz="1450" dirty="0"/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2758E1CC-41CC-49FD-85E0-64CDCB395D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8299455"/>
              </p:ext>
            </p:extLst>
          </p:nvPr>
        </p:nvGraphicFramePr>
        <p:xfrm>
          <a:off x="463826" y="1480680"/>
          <a:ext cx="11251095" cy="4894183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3509853">
                  <a:extLst>
                    <a:ext uri="{9D8B030D-6E8A-4147-A177-3AD203B41FA5}">
                      <a16:colId xmlns:a16="http://schemas.microsoft.com/office/drawing/2014/main" val="866674482"/>
                    </a:ext>
                  </a:extLst>
                </a:gridCol>
                <a:gridCol w="7741242">
                  <a:extLst>
                    <a:ext uri="{9D8B030D-6E8A-4147-A177-3AD203B41FA5}">
                      <a16:colId xmlns:a16="http://schemas.microsoft.com/office/drawing/2014/main" val="1468873318"/>
                    </a:ext>
                  </a:extLst>
                </a:gridCol>
              </a:tblGrid>
              <a:tr h="89759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u="none" strike="noStrike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hlinkClick r:id="rId3" tooltip="Бинокль Veber Classic БПЦ 8x30 VR"/>
                        </a:rPr>
                        <a:t>Бинокль</a:t>
                      </a:r>
                      <a:r>
                        <a:rPr lang="en-US" sz="1300" u="none" strike="noStrike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hlinkClick r:id="rId3" tooltip="Бинокль Veber Classic БПЦ 8x30 VR"/>
                        </a:rPr>
                        <a:t> </a:t>
                      </a:r>
                      <a:r>
                        <a:rPr lang="en-US" sz="1300" u="none" strike="noStrike" dirty="0" err="1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hlinkClick r:id="rId3" tooltip="Бинокль Veber Classic БПЦ 8x30 VR"/>
                        </a:rPr>
                        <a:t>Veber</a:t>
                      </a:r>
                      <a:r>
                        <a:rPr lang="en-US" sz="1300" u="none" strike="noStrike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hlinkClick r:id="rId3" tooltip="Бинокль Veber Classic БПЦ 8x30 VR"/>
                        </a:rPr>
                        <a:t> Classic </a:t>
                      </a:r>
                      <a:r>
                        <a:rPr lang="ru-RU" sz="1300" u="none" strike="noStrike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hlinkClick r:id="rId3" tooltip="Бинокль Veber Classic БПЦ 8x30 VR"/>
                        </a:rPr>
                        <a:t>БПЦ</a:t>
                      </a:r>
                      <a:r>
                        <a:rPr lang="en-US" sz="1300" u="none" strike="noStrike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hlinkClick r:id="rId3" tooltip="Бинокль Veber Classic БПЦ 8x30 VR"/>
                        </a:rPr>
                        <a:t> 8x30 VR</a:t>
                      </a:r>
                      <a:r>
                        <a:rPr lang="en-US" sz="13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, 5 </a:t>
                      </a:r>
                      <a:r>
                        <a:rPr lang="ru-RU" sz="1300" dirty="0" err="1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шт</a:t>
                      </a:r>
                      <a:r>
                        <a:rPr lang="en-US" sz="13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.</a:t>
                      </a:r>
                      <a:endParaRPr lang="ru-RU" sz="1300" dirty="0">
                        <a:effectLst/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 </a:t>
                      </a:r>
                      <a:endParaRPr lang="ru-RU" sz="13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34607" marR="34607" marT="34607" marB="34607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2099 </a:t>
                      </a:r>
                      <a:r>
                        <a:rPr lang="ru-RU" sz="1300" dirty="0" err="1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р.х</a:t>
                      </a:r>
                      <a:r>
                        <a:rPr lang="ru-RU" sz="13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 5=10495 руб.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u="sng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hlinkClick r:id="rId4"/>
                        </a:rPr>
                        <a:t>https://market.yandex.ru/product--binokl-veber-classic-bpts-8x30-vr/7085314?lr=213&amp;text=бинокль%20восьмикратный%20бпц%20цена</a:t>
                      </a:r>
                      <a:r>
                        <a:rPr lang="ru-RU" sz="13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 </a:t>
                      </a:r>
                      <a:endParaRPr lang="ru-RU" sz="13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34607" marR="34607" marT="34607" marB="34607" anchor="ctr"/>
                </a:tc>
                <a:extLst>
                  <a:ext uri="{0D108BD9-81ED-4DB2-BD59-A6C34878D82A}">
                    <a16:rowId xmlns:a16="http://schemas.microsoft.com/office/drawing/2014/main" val="3480628749"/>
                  </a:ext>
                </a:extLst>
              </a:tr>
              <a:tr h="7467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Зрительная труба </a:t>
                      </a:r>
                      <a:r>
                        <a:rPr lang="en-US" sz="13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LEVENHUK BLAZE BASE</a:t>
                      </a:r>
                      <a:r>
                        <a:rPr lang="ru-RU" sz="13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 60 72097,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1 шт.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 </a:t>
                      </a:r>
                      <a:endParaRPr lang="ru-RU" sz="13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34607" marR="34607" marT="34607" marB="34607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6990 руб.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u="sng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hlinkClick r:id="rId5"/>
                        </a:rPr>
                        <a:t>https://levenhukshop.ru/zritelnaja-truba-levenhuk-blaze-base-60-72097</a:t>
                      </a:r>
                      <a:r>
                        <a:rPr lang="ru-RU" sz="1300" u="sng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 </a:t>
                      </a:r>
                      <a:endParaRPr lang="ru-RU" sz="13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34607" marR="34607" marT="34607" marB="34607" anchor="ctr"/>
                </a:tc>
                <a:extLst>
                  <a:ext uri="{0D108BD9-81ED-4DB2-BD59-A6C34878D82A}">
                    <a16:rowId xmlns:a16="http://schemas.microsoft.com/office/drawing/2014/main" val="3993595351"/>
                  </a:ext>
                </a:extLst>
              </a:tr>
              <a:tr h="7995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Вадим Рябицев: Птицы Урала, Приуралья и Западной Сибири. </a:t>
                      </a:r>
                      <a:r>
                        <a:rPr lang="en-US" sz="13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Справочник-определитель</a:t>
                      </a:r>
                      <a:r>
                        <a:rPr lang="ru-RU" sz="13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, 5 шт.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 </a:t>
                      </a:r>
                      <a:endParaRPr lang="ru-RU" sz="13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34607" marR="34607" marT="34607" marB="34607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1024 </a:t>
                      </a:r>
                      <a:r>
                        <a:rPr lang="ru-RU" sz="1300" dirty="0" err="1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руб.х</a:t>
                      </a:r>
                      <a:r>
                        <a:rPr lang="ru-RU" sz="13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 5=5120 руб.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u="sng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hlinkClick r:id="rId6"/>
                        </a:rPr>
                        <a:t>https://www.labirint.ru/books/574472/</a:t>
                      </a:r>
                      <a:r>
                        <a:rPr lang="ru-RU" sz="1300" u="sng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 </a:t>
                      </a:r>
                      <a:endParaRPr lang="ru-RU" sz="13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34607" marR="34607" marT="34607" marB="34607" anchor="ctr"/>
                </a:tc>
                <a:extLst>
                  <a:ext uri="{0D108BD9-81ED-4DB2-BD59-A6C34878D82A}">
                    <a16:rowId xmlns:a16="http://schemas.microsoft.com/office/drawing/2014/main" val="2390831087"/>
                  </a:ext>
                </a:extLst>
              </a:tr>
              <a:tr h="68798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Кубки победителям соревнований</a:t>
                      </a:r>
                      <a:endParaRPr lang="ru-RU" sz="13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34607" marR="34607" marT="34607" marB="34607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3 кубка (золотой, серебряный, бронзовый + табличка с надписью «Победителю/призеру соревнований» на цоколь) х 1500 руб.=4500 руб.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u="sng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hlinkClick r:id="rId7"/>
                        </a:rPr>
                        <a:t>www.artans.ru</a:t>
                      </a:r>
                      <a:r>
                        <a:rPr lang="ru-RU" sz="1300" u="sng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 </a:t>
                      </a:r>
                      <a:endParaRPr lang="ru-RU" sz="13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34607" marR="34607" marT="34607" marB="34607" anchor="ctr"/>
                </a:tc>
                <a:extLst>
                  <a:ext uri="{0D108BD9-81ED-4DB2-BD59-A6C34878D82A}">
                    <a16:rowId xmlns:a16="http://schemas.microsoft.com/office/drawing/2014/main" val="1155313633"/>
                  </a:ext>
                </a:extLst>
              </a:tr>
              <a:tr h="47837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Медали победителям соревнований</a:t>
                      </a:r>
                      <a:endParaRPr lang="ru-RU" sz="13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34607" marR="34607" marT="34607" marB="34607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15 медалей (5 золотых+5 серебряных+5 бронзовых) х 60 р.+ 15 ленточек триколор х 20 р.=1200 руб.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u="sng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hlinkClick r:id="rId7"/>
                        </a:rPr>
                        <a:t>www.artans.ru</a:t>
                      </a:r>
                      <a:endParaRPr lang="ru-RU" sz="13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34607" marR="34607" marT="34607" marB="34607" anchor="ctr"/>
                </a:tc>
                <a:extLst>
                  <a:ext uri="{0D108BD9-81ED-4DB2-BD59-A6C34878D82A}">
                    <a16:rowId xmlns:a16="http://schemas.microsoft.com/office/drawing/2014/main" val="1008706097"/>
                  </a:ext>
                </a:extLst>
              </a:tr>
              <a:tr h="5133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Призы победителям соревнований «Определитель гусеобразных птиц России»</a:t>
                      </a:r>
                      <a:endParaRPr lang="ru-RU" sz="13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34607" marR="34607" marT="34607" marB="34607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15 призов х 1041 руб.=15615 руб.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u="sng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hlinkClick r:id="rId8"/>
                        </a:rPr>
                        <a:t>https://www.labirint.ru/books/446409/</a:t>
                      </a:r>
                      <a:r>
                        <a:rPr lang="ru-RU" sz="1300" u="sng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 </a:t>
                      </a:r>
                      <a:endParaRPr lang="ru-RU" sz="13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34607" marR="34607" marT="34607" marB="34607" anchor="ctr"/>
                </a:tc>
                <a:extLst>
                  <a:ext uri="{0D108BD9-81ED-4DB2-BD59-A6C34878D82A}">
                    <a16:rowId xmlns:a16="http://schemas.microsoft.com/office/drawing/2014/main" val="2551688179"/>
                  </a:ext>
                </a:extLst>
              </a:tr>
              <a:tr h="47837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ИТОГО</a:t>
                      </a:r>
                      <a:endParaRPr lang="ru-RU" sz="13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34607" marR="34607" marT="34607" marB="34607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43 920 руб.</a:t>
                      </a:r>
                    </a:p>
                  </a:txBody>
                  <a:tcPr marL="34607" marR="34607" marT="34607" marB="34607" anchor="ctr"/>
                </a:tc>
                <a:extLst>
                  <a:ext uri="{0D108BD9-81ED-4DB2-BD59-A6C34878D82A}">
                    <a16:rowId xmlns:a16="http://schemas.microsoft.com/office/drawing/2014/main" val="1832171163"/>
                  </a:ext>
                </a:extLst>
              </a:tr>
            </a:tbl>
          </a:graphicData>
        </a:graphic>
      </p:graphicFrame>
      <p:pic>
        <p:nvPicPr>
          <p:cNvPr id="2" name="Picture 3" descr="L:\Мои документы\Logo\B&amp;P\Marka_Logo++++ copy.png">
            <a:extLst>
              <a:ext uri="{FF2B5EF4-FFF2-40B4-BE49-F238E27FC236}">
                <a16:creationId xmlns:a16="http://schemas.microsoft.com/office/drawing/2014/main" id="{9DC280C8-5509-9C7F-1CB8-F933B8B8DE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1755" y="114281"/>
            <a:ext cx="854387" cy="54509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81819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1319917" y="262056"/>
            <a:ext cx="10209476" cy="838471"/>
          </a:xfrm>
        </p:spPr>
        <p:txBody>
          <a:bodyPr rtlCol="0">
            <a:normAutofit/>
          </a:bodyPr>
          <a:lstStyle/>
          <a:p>
            <a:r>
              <a:rPr lang="ru-RU" dirty="0"/>
              <a:t>Проекты – победители конкурса грантов</a:t>
            </a:r>
            <a:endParaRPr lang="ru-RU" sz="2000" dirty="0"/>
          </a:p>
        </p:txBody>
      </p:sp>
      <p:sp>
        <p:nvSpPr>
          <p:cNvPr id="14" name="Объект 2"/>
          <p:cNvSpPr>
            <a:spLocks noGrp="1"/>
          </p:cNvSpPr>
          <p:nvPr>
            <p:ph idx="1"/>
          </p:nvPr>
        </p:nvSpPr>
        <p:spPr>
          <a:xfrm>
            <a:off x="64053" y="1803888"/>
            <a:ext cx="5925929" cy="5054112"/>
          </a:xfrm>
        </p:spPr>
        <p:txBody>
          <a:bodyPr rtlCol="0">
            <a:no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450" dirty="0"/>
              <a:t>	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28BDD0-9C61-1C61-0F24-0F1D3774D4A2}"/>
              </a:ext>
            </a:extLst>
          </p:cNvPr>
          <p:cNvSpPr txBox="1"/>
          <p:nvPr/>
        </p:nvSpPr>
        <p:spPr>
          <a:xfrm>
            <a:off x="216454" y="1551563"/>
            <a:ext cx="5773528" cy="37548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70C0"/>
                </a:solidFill>
              </a:rPr>
              <a:t>"Реликтовая жемчужина Тобольска. Тропа к реликтовой сосне как объект туризма"</a:t>
            </a:r>
            <a:r>
              <a:rPr lang="ru-RU" dirty="0"/>
              <a:t>, Тобольск, школа №2;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70C0"/>
                </a:solidFill>
              </a:rPr>
              <a:t>"Школьный дозор"</a:t>
            </a:r>
            <a:r>
              <a:rPr lang="ru-RU" dirty="0"/>
              <a:t> (опытный участок с сезонной теплицей), Ощепково, Абатская школа №1;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70C0"/>
                </a:solidFill>
              </a:rPr>
              <a:t>"Зеленей, мой край родной!" </a:t>
            </a:r>
            <a:r>
              <a:rPr lang="ru-RU" dirty="0"/>
              <a:t>(создание сада на территории школы), Сладково, Сладковская школа;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70C0"/>
                </a:solidFill>
              </a:rPr>
              <a:t>"Школьная </a:t>
            </a:r>
            <a:r>
              <a:rPr lang="ru-RU" dirty="0" err="1">
                <a:solidFill>
                  <a:srgbClr val="0070C0"/>
                </a:solidFill>
              </a:rPr>
              <a:t>вермиферма</a:t>
            </a:r>
            <a:r>
              <a:rPr lang="ru-RU" dirty="0">
                <a:solidFill>
                  <a:srgbClr val="0070C0"/>
                </a:solidFill>
              </a:rPr>
              <a:t> дождевых червей",</a:t>
            </a:r>
            <a:r>
              <a:rPr lang="ru-RU" dirty="0"/>
              <a:t> д. </a:t>
            </a:r>
            <a:r>
              <a:rPr lang="ru-RU" dirty="0" err="1"/>
              <a:t>Янтык</a:t>
            </a:r>
            <a:r>
              <a:rPr lang="ru-RU" dirty="0"/>
              <a:t>, </a:t>
            </a:r>
            <a:r>
              <a:rPr lang="ru-RU" dirty="0" err="1"/>
              <a:t>Янтыковская</a:t>
            </a:r>
            <a:r>
              <a:rPr lang="ru-RU" dirty="0"/>
              <a:t> школа;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70C0"/>
                </a:solidFill>
              </a:rPr>
              <a:t>"Создание экопарка на пришкольной территории"</a:t>
            </a:r>
            <a:r>
              <a:rPr lang="ru-RU" dirty="0"/>
              <a:t>, с. </a:t>
            </a:r>
            <a:r>
              <a:rPr lang="ru-RU" dirty="0" err="1"/>
              <a:t>Чикча</a:t>
            </a:r>
            <a:r>
              <a:rPr lang="ru-RU" dirty="0"/>
              <a:t>, </a:t>
            </a:r>
            <a:r>
              <a:rPr lang="ru-RU" dirty="0" err="1"/>
              <a:t>Чикчинская</a:t>
            </a:r>
            <a:r>
              <a:rPr lang="ru-RU" dirty="0"/>
              <a:t> школа им. </a:t>
            </a:r>
            <a:r>
              <a:rPr lang="ru-RU" dirty="0" err="1"/>
              <a:t>Якина</a:t>
            </a:r>
            <a:r>
              <a:rPr lang="ru-RU" dirty="0"/>
              <a:t>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AE629A9-180E-F96A-D0BD-93D3E344D2E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6" r="2077"/>
          <a:stretch/>
        </p:blipFill>
        <p:spPr>
          <a:xfrm>
            <a:off x="6096000" y="1553951"/>
            <a:ext cx="5689580" cy="4003749"/>
          </a:xfrm>
          <a:prstGeom prst="rect">
            <a:avLst/>
          </a:prstGeom>
        </p:spPr>
      </p:pic>
      <p:pic>
        <p:nvPicPr>
          <p:cNvPr id="15" name="Picture 3" descr="L:\Мои документы\Logo\B&amp;P\Marka_Logo++++ copy.png">
            <a:extLst>
              <a:ext uri="{FF2B5EF4-FFF2-40B4-BE49-F238E27FC236}">
                <a16:creationId xmlns:a16="http://schemas.microsoft.com/office/drawing/2014/main" id="{A5921ABB-C221-D170-DDB8-5AB1F35661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1755" y="114281"/>
            <a:ext cx="854387" cy="54509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93084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1319917" y="262056"/>
            <a:ext cx="10209476" cy="1169179"/>
          </a:xfrm>
        </p:spPr>
        <p:txBody>
          <a:bodyPr rtlCol="0">
            <a:normAutofit/>
          </a:bodyPr>
          <a:lstStyle/>
          <a:p>
            <a:pPr algn="ct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lang="ru-RU" altLang="ru-RU" sz="2800" dirty="0">
                <a:solidFill>
                  <a:schemeClr val="tx1"/>
                </a:solidFill>
                <a:latin typeface="Corbel" panose="020B0503020204020204" pitchFamily="34" charset="0"/>
              </a:rPr>
              <a:t>Примерный перечень тем и направлений для исследовательских проектов</a:t>
            </a:r>
            <a:endParaRPr lang="ru-RU" sz="2800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28BDD0-9C61-1C61-0F24-0F1D3774D4A2}"/>
              </a:ext>
            </a:extLst>
          </p:cNvPr>
          <p:cNvSpPr txBox="1"/>
          <p:nvPr/>
        </p:nvSpPr>
        <p:spPr>
          <a:xfrm>
            <a:off x="925225" y="1803888"/>
            <a:ext cx="10792129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hangingPunct="1">
              <a:lnSpc>
                <a:spcPct val="100000"/>
              </a:lnSpc>
              <a:spcAft>
                <a:spcPts val="600"/>
              </a:spcAft>
              <a:buSzPct val="130000"/>
              <a:buFont typeface="Arial" panose="020B0604020202020204" pitchFamily="34" charset="0"/>
              <a:buChar char="•"/>
            </a:pPr>
            <a:r>
              <a:rPr lang="ru-RU" altLang="ru-RU" sz="2000" dirty="0">
                <a:solidFill>
                  <a:srgbClr val="3C4743"/>
                </a:solidFill>
                <a:latin typeface="Corbel" panose="020B0503020204020204" pitchFamily="34" charset="0"/>
              </a:rPr>
              <a:t>Особенности естественного возобновления различных пород на конкретных участках, в т.ч. ООПТ;</a:t>
            </a:r>
          </a:p>
          <a:p>
            <a:pPr marL="342900" indent="-342900" hangingPunct="1">
              <a:lnSpc>
                <a:spcPct val="100000"/>
              </a:lnSpc>
              <a:spcAft>
                <a:spcPts val="600"/>
              </a:spcAft>
              <a:buSzPct val="130000"/>
              <a:buFont typeface="Arial" panose="020B0604020202020204" pitchFamily="34" charset="0"/>
              <a:buChar char="•"/>
            </a:pPr>
            <a:r>
              <a:rPr lang="ru-RU" altLang="ru-RU" sz="2000" dirty="0">
                <a:solidFill>
                  <a:srgbClr val="3C4743"/>
                </a:solidFill>
                <a:latin typeface="Corbel" panose="020B0503020204020204" pitchFamily="34" charset="0"/>
              </a:rPr>
              <a:t>Сравнение естественного возобновления на участках с различными почвенно-грунтовыми условиями, различным удалением от стены леса;</a:t>
            </a:r>
          </a:p>
          <a:p>
            <a:pPr marL="342900" indent="-342900" hangingPunct="1">
              <a:lnSpc>
                <a:spcPct val="100000"/>
              </a:lnSpc>
              <a:spcAft>
                <a:spcPts val="600"/>
              </a:spcAft>
              <a:buSzPct val="130000"/>
              <a:buFont typeface="Arial" panose="020B0604020202020204" pitchFamily="34" charset="0"/>
              <a:buChar char="•"/>
            </a:pPr>
            <a:r>
              <a:rPr lang="ru-RU" altLang="ru-RU" sz="2000" dirty="0">
                <a:solidFill>
                  <a:srgbClr val="3C4743"/>
                </a:solidFill>
                <a:latin typeface="Corbel" panose="020B0503020204020204" pitchFamily="34" charset="0"/>
              </a:rPr>
              <a:t>Сравнение естественного возобновления древесных пород на участках с различным антропогенным воздействием (в т.ч. рекреации);</a:t>
            </a:r>
          </a:p>
          <a:p>
            <a:pPr marL="342900" indent="-342900" hangingPunct="1">
              <a:lnSpc>
                <a:spcPct val="100000"/>
              </a:lnSpc>
              <a:spcAft>
                <a:spcPts val="600"/>
              </a:spcAft>
              <a:buSzPct val="130000"/>
              <a:buFont typeface="Arial" panose="020B0604020202020204" pitchFamily="34" charset="0"/>
              <a:buChar char="•"/>
            </a:pPr>
            <a:r>
              <a:rPr lang="ru-RU" altLang="ru-RU" sz="2000" dirty="0">
                <a:solidFill>
                  <a:srgbClr val="3C4743"/>
                </a:solidFill>
                <a:latin typeface="Corbel" panose="020B0503020204020204" pitchFamily="34" charset="0"/>
              </a:rPr>
              <a:t>Изучение приживаемости лесных культур в зависимости от различных параметров технологии посадки (посева) — сроков посадки, возраста посадочного материала, обработки почвы, использования стимуляторов и т. д.;</a:t>
            </a:r>
          </a:p>
          <a:p>
            <a:pPr marL="342900" indent="-342900" hangingPunct="1">
              <a:lnSpc>
                <a:spcPct val="100000"/>
              </a:lnSpc>
              <a:spcAft>
                <a:spcPts val="600"/>
              </a:spcAft>
              <a:buSzPct val="130000"/>
              <a:buFont typeface="Arial" panose="020B0604020202020204" pitchFamily="34" charset="0"/>
              <a:buChar char="•"/>
            </a:pPr>
            <a:r>
              <a:rPr lang="ru-RU" altLang="ru-RU" sz="2000" dirty="0">
                <a:solidFill>
                  <a:srgbClr val="3C4743"/>
                </a:solidFill>
                <a:latin typeface="Corbel" panose="020B0503020204020204" pitchFamily="34" charset="0"/>
              </a:rPr>
              <a:t>Изучение сохранности лесных культур в зависимости от свойств почвы, возраста культур, проводимых уходов и т. д.;</a:t>
            </a:r>
          </a:p>
          <a:p>
            <a:pPr marL="342900" indent="-342900" hangingPunct="1">
              <a:lnSpc>
                <a:spcPct val="100000"/>
              </a:lnSpc>
              <a:spcAft>
                <a:spcPts val="600"/>
              </a:spcAft>
              <a:buSzPct val="130000"/>
              <a:buFont typeface="Arial" panose="020B0604020202020204" pitchFamily="34" charset="0"/>
              <a:buChar char="•"/>
            </a:pPr>
            <a:r>
              <a:rPr lang="ru-RU" altLang="ru-RU" sz="2000" dirty="0">
                <a:solidFill>
                  <a:srgbClr val="3C4743"/>
                </a:solidFill>
                <a:latin typeface="Corbel" panose="020B0503020204020204" pitchFamily="34" charset="0"/>
              </a:rPr>
              <a:t>Сравнение эффективности естественного и искусственного лесовосстановления.</a:t>
            </a:r>
            <a:endParaRPr lang="ru-RU" sz="2000" dirty="0">
              <a:solidFill>
                <a:srgbClr val="404040"/>
              </a:solidFill>
              <a:latin typeface="Corbel" panose="020B0503020204020204" pitchFamily="34" charset="0"/>
              <a:cs typeface="Arial"/>
            </a:endParaRPr>
          </a:p>
          <a:p>
            <a:pPr>
              <a:spcAft>
                <a:spcPts val="1200"/>
              </a:spcAft>
            </a:pPr>
            <a:endParaRPr lang="ru-RU" dirty="0"/>
          </a:p>
        </p:txBody>
      </p:sp>
      <p:pic>
        <p:nvPicPr>
          <p:cNvPr id="15" name="Picture 3" descr="L:\Мои документы\Logo\B&amp;P\Marka_Logo++++ copy.png">
            <a:extLst>
              <a:ext uri="{FF2B5EF4-FFF2-40B4-BE49-F238E27FC236}">
                <a16:creationId xmlns:a16="http://schemas.microsoft.com/office/drawing/2014/main" id="{A5921ABB-C221-D170-DDB8-5AB1F35661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1755" y="114281"/>
            <a:ext cx="854387" cy="54509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614947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1319917" y="262056"/>
            <a:ext cx="10209476" cy="1169179"/>
          </a:xfrm>
        </p:spPr>
        <p:txBody>
          <a:bodyPr rtlCol="0">
            <a:normAutofit/>
          </a:bodyPr>
          <a:lstStyle/>
          <a:p>
            <a:pPr algn="ct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lang="ru-RU" altLang="ru-RU" sz="2800" dirty="0">
                <a:solidFill>
                  <a:schemeClr val="tx1"/>
                </a:solidFill>
                <a:latin typeface="Corbel" panose="020B0503020204020204" pitchFamily="34" charset="0"/>
              </a:rPr>
              <a:t>Примерный перечень тем и направлений для исследовательских проектов</a:t>
            </a:r>
            <a:endParaRPr lang="ru-RU" sz="2800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28BDD0-9C61-1C61-0F24-0F1D3774D4A2}"/>
              </a:ext>
            </a:extLst>
          </p:cNvPr>
          <p:cNvSpPr txBox="1"/>
          <p:nvPr/>
        </p:nvSpPr>
        <p:spPr>
          <a:xfrm>
            <a:off x="925225" y="1803888"/>
            <a:ext cx="10792129" cy="340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1200"/>
              </a:spcBef>
              <a:spcAft>
                <a:spcPts val="600"/>
              </a:spcAft>
              <a:buSzPct val="130000"/>
              <a:buFont typeface="Arial" panose="020B0604020202020204" pitchFamily="34" charset="0"/>
              <a:buChar char="•"/>
            </a:pPr>
            <a:r>
              <a:rPr lang="ru-RU" altLang="ru-RU" sz="2000" dirty="0">
                <a:solidFill>
                  <a:srgbClr val="3C4743"/>
                </a:solidFill>
                <a:latin typeface="Corbel" panose="020B0503020204020204" pitchFamily="34" charset="0"/>
              </a:rPr>
              <a:t>Влияние почвенных условий на развитие подроста или посадок лесных культур;</a:t>
            </a:r>
          </a:p>
          <a:p>
            <a:pPr marL="342900" indent="-342900">
              <a:spcBef>
                <a:spcPts val="1200"/>
              </a:spcBef>
              <a:spcAft>
                <a:spcPts val="600"/>
              </a:spcAft>
              <a:buSzPct val="130000"/>
              <a:buFont typeface="Arial" panose="020B0604020202020204" pitchFamily="34" charset="0"/>
              <a:buChar char="•"/>
            </a:pPr>
            <a:r>
              <a:rPr lang="ru-RU" altLang="ru-RU" sz="2000" dirty="0">
                <a:solidFill>
                  <a:srgbClr val="3C4743"/>
                </a:solidFill>
                <a:latin typeface="Corbel" panose="020B0503020204020204" pitchFamily="34" charset="0"/>
              </a:rPr>
              <a:t>Особенности развития лесных насаждений в черте населённых пунктов;</a:t>
            </a:r>
          </a:p>
          <a:p>
            <a:pPr marL="342900" indent="-342900">
              <a:spcBef>
                <a:spcPts val="1200"/>
              </a:spcBef>
              <a:spcAft>
                <a:spcPts val="600"/>
              </a:spcAft>
              <a:buSzPct val="130000"/>
              <a:buFont typeface="Arial" panose="020B0604020202020204" pitchFamily="34" charset="0"/>
              <a:buChar char="•"/>
            </a:pPr>
            <a:r>
              <a:rPr lang="ru-RU" altLang="ru-RU" sz="2000" dirty="0">
                <a:solidFill>
                  <a:srgbClr val="3C4743"/>
                </a:solidFill>
                <a:latin typeface="Corbel" panose="020B0503020204020204" pitchFamily="34" charset="0"/>
              </a:rPr>
              <a:t>Разнообразие видов дереворазрушающих грибов на конкретной территории и их влияние на лесные экосистемы;</a:t>
            </a:r>
          </a:p>
          <a:p>
            <a:pPr marL="342900" indent="-342900">
              <a:spcBef>
                <a:spcPts val="1200"/>
              </a:spcBef>
              <a:spcAft>
                <a:spcPts val="600"/>
              </a:spcAft>
              <a:buSzPct val="130000"/>
              <a:buFont typeface="Arial" panose="020B0604020202020204" pitchFamily="34" charset="0"/>
              <a:buChar char="•"/>
            </a:pPr>
            <a:r>
              <a:rPr lang="ru-RU" altLang="ru-RU" sz="2000" dirty="0">
                <a:solidFill>
                  <a:srgbClr val="3C4743"/>
                </a:solidFill>
                <a:latin typeface="Corbel" panose="020B0503020204020204" pitchFamily="34" charset="0"/>
              </a:rPr>
              <a:t>Состояние и динамика популяций орнитофауны/</a:t>
            </a:r>
            <a:r>
              <a:rPr lang="ru-RU" altLang="ru-RU" sz="2000" dirty="0" err="1">
                <a:solidFill>
                  <a:srgbClr val="3C4743"/>
                </a:solidFill>
                <a:latin typeface="Corbel" panose="020B0503020204020204" pitchFamily="34" charset="0"/>
              </a:rPr>
              <a:t>энтомофауны</a:t>
            </a:r>
            <a:r>
              <a:rPr lang="ru-RU" altLang="ru-RU" sz="2000" dirty="0">
                <a:solidFill>
                  <a:srgbClr val="3C4743"/>
                </a:solidFill>
                <a:latin typeface="Corbel" panose="020B0503020204020204" pitchFamily="34" charset="0"/>
              </a:rPr>
              <a:t> на конкретном участке;</a:t>
            </a:r>
          </a:p>
          <a:p>
            <a:pPr marL="342900" indent="-342900">
              <a:spcBef>
                <a:spcPts val="1200"/>
              </a:spcBef>
              <a:spcAft>
                <a:spcPts val="600"/>
              </a:spcAft>
              <a:buSzPct val="130000"/>
              <a:buFont typeface="Arial" panose="020B0604020202020204" pitchFamily="34" charset="0"/>
              <a:buChar char="•"/>
            </a:pPr>
            <a:r>
              <a:rPr lang="ru-RU" altLang="ru-RU" sz="2000" dirty="0">
                <a:solidFill>
                  <a:srgbClr val="3C4743"/>
                </a:solidFill>
                <a:latin typeface="Corbel" panose="020B0503020204020204" pitchFamily="34" charset="0"/>
              </a:rPr>
              <a:t>Состояние популяций видов, занесённых в красные книги;</a:t>
            </a:r>
          </a:p>
          <a:p>
            <a:pPr marL="342900" indent="-342900">
              <a:spcBef>
                <a:spcPts val="1200"/>
              </a:spcBef>
              <a:spcAft>
                <a:spcPts val="600"/>
              </a:spcAft>
              <a:buSzPct val="130000"/>
              <a:buFont typeface="Arial" panose="020B0604020202020204" pitchFamily="34" charset="0"/>
              <a:buChar char="•"/>
            </a:pPr>
            <a:r>
              <a:rPr lang="ru-RU" altLang="ru-RU" sz="2000" dirty="0">
                <a:solidFill>
                  <a:srgbClr val="3C4743"/>
                </a:solidFill>
                <a:latin typeface="Corbel" panose="020B0503020204020204" pitchFamily="34" charset="0"/>
              </a:rPr>
              <a:t>Влияние видов-</a:t>
            </a:r>
            <a:r>
              <a:rPr lang="ru-RU" altLang="ru-RU" sz="2000" dirty="0" err="1">
                <a:solidFill>
                  <a:srgbClr val="3C4743"/>
                </a:solidFill>
                <a:latin typeface="Corbel" panose="020B0503020204020204" pitchFamily="34" charset="0"/>
              </a:rPr>
              <a:t>интродуцентов</a:t>
            </a:r>
            <a:r>
              <a:rPr lang="ru-RU" altLang="ru-RU" sz="2000" dirty="0">
                <a:solidFill>
                  <a:srgbClr val="3C4743"/>
                </a:solidFill>
                <a:latin typeface="Corbel" panose="020B0503020204020204" pitchFamily="34" charset="0"/>
              </a:rPr>
              <a:t> на естественные экосистемы.</a:t>
            </a:r>
            <a:endParaRPr lang="ru-RU" sz="2000" dirty="0">
              <a:solidFill>
                <a:srgbClr val="3C4743"/>
              </a:solidFill>
              <a:latin typeface="Corbel" panose="020B0503020204020204" pitchFamily="34" charset="0"/>
            </a:endParaRPr>
          </a:p>
        </p:txBody>
      </p:sp>
      <p:pic>
        <p:nvPicPr>
          <p:cNvPr id="15" name="Picture 3" descr="L:\Мои документы\Logo\B&amp;P\Marka_Logo++++ copy.png">
            <a:extLst>
              <a:ext uri="{FF2B5EF4-FFF2-40B4-BE49-F238E27FC236}">
                <a16:creationId xmlns:a16="http://schemas.microsoft.com/office/drawing/2014/main" id="{A5921ABB-C221-D170-DDB8-5AB1F35661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1755" y="114281"/>
            <a:ext cx="854387" cy="54509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359305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1319917" y="262056"/>
            <a:ext cx="10209476" cy="838471"/>
          </a:xfrm>
        </p:spPr>
        <p:txBody>
          <a:bodyPr rtlCol="0">
            <a:normAutofit/>
          </a:bodyPr>
          <a:lstStyle/>
          <a:p>
            <a:r>
              <a:rPr lang="ru-RU" dirty="0"/>
              <a:t>Методические материалы</a:t>
            </a:r>
            <a:endParaRPr lang="ru-RU" sz="2000" dirty="0"/>
          </a:p>
        </p:txBody>
      </p:sp>
      <p:sp>
        <p:nvSpPr>
          <p:cNvPr id="14" name="Объект 2"/>
          <p:cNvSpPr>
            <a:spLocks noGrp="1"/>
          </p:cNvSpPr>
          <p:nvPr>
            <p:ph idx="1"/>
          </p:nvPr>
        </p:nvSpPr>
        <p:spPr>
          <a:xfrm>
            <a:off x="64053" y="1803888"/>
            <a:ext cx="5925929" cy="5054112"/>
          </a:xfrm>
        </p:spPr>
        <p:txBody>
          <a:bodyPr rtlCol="0">
            <a:no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450" dirty="0"/>
              <a:t>	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28BDD0-9C61-1C61-0F24-0F1D3774D4A2}"/>
              </a:ext>
            </a:extLst>
          </p:cNvPr>
          <p:cNvSpPr txBox="1"/>
          <p:nvPr/>
        </p:nvSpPr>
        <p:spPr>
          <a:xfrm>
            <a:off x="260627" y="1482008"/>
            <a:ext cx="11670746" cy="51090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b="1" dirty="0"/>
              <a:t>ВЕБИНАР</a:t>
            </a:r>
            <a:r>
              <a:rPr lang="ru-RU" dirty="0"/>
              <a:t> «Где брать идеи для исследовательских проектов по лесной тематике»</a:t>
            </a:r>
            <a:r>
              <a:rPr lang="ru-RU" dirty="0">
                <a:solidFill>
                  <a:srgbClr val="0070C0"/>
                </a:solidFill>
              </a:rPr>
              <a:t> </a:t>
            </a:r>
          </a:p>
          <a:p>
            <a:pPr>
              <a:spcAft>
                <a:spcPts val="1200"/>
              </a:spcAft>
            </a:pPr>
            <a:r>
              <a:rPr lang="en-US" dirty="0">
                <a:solidFill>
                  <a:srgbClr val="0070C0"/>
                </a:solidFill>
                <a:latin typeface="Corbel" panose="020B0503020204020204" pitchFamily="34" charset="0"/>
                <a:hlinkClick r:id="rId3"/>
              </a:rPr>
              <a:t>https://www.formula-hd.ru/konkurs/</a:t>
            </a:r>
            <a:endParaRPr lang="ru-RU" dirty="0">
              <a:solidFill>
                <a:srgbClr val="0070C0"/>
              </a:solidFill>
              <a:latin typeface="Corbel" panose="020B0503020204020204" pitchFamily="34" charset="0"/>
            </a:endParaRPr>
          </a:p>
          <a:p>
            <a:pPr>
              <a:spcAft>
                <a:spcPts val="1200"/>
              </a:spcAft>
            </a:pPr>
            <a:r>
              <a:rPr lang="ru-RU" b="1" i="0" dirty="0">
                <a:effectLst/>
                <a:latin typeface="Noah-Free"/>
              </a:rPr>
              <a:t>МЕТОДИЧЕСКИЕ ПОСОБИЯ: </a:t>
            </a:r>
            <a:r>
              <a:rPr lang="en-US" i="0" dirty="0">
                <a:effectLst/>
                <a:latin typeface="Corbel" panose="020B0503020204020204" pitchFamily="34" charset="0"/>
                <a:hlinkClick r:id="rId4"/>
              </a:rPr>
              <a:t>https://www.formula-hd.ru/projects/nature/formula-lesa/</a:t>
            </a:r>
            <a:r>
              <a:rPr lang="ru-RU" i="0" dirty="0">
                <a:effectLst/>
                <a:latin typeface="Corbel" panose="020B0503020204020204" pitchFamily="34" charset="0"/>
              </a:rPr>
              <a:t>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dirty="0"/>
              <a:t>Организация учебно-исследовательской деятельности с учащимися в полевой биологии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dirty="0"/>
              <a:t>Изучение лесной растительности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dirty="0"/>
              <a:t>Оценка санитарного состояния леса и обработка данных о состоянии лесов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dirty="0"/>
              <a:t>Выявление ценных лесов и подготовка рекомендаций по созданию охраняемых природных территорий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dirty="0"/>
              <a:t>Лесное почвоведение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dirty="0"/>
              <a:t>Учеты лесных зверей и птиц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dirty="0"/>
              <a:t>Как вырастить лес своими руками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dirty="0"/>
              <a:t>Участие в сезонных учетах птиц </a:t>
            </a:r>
            <a:r>
              <a:rPr lang="en-US" b="0" i="0" dirty="0">
                <a:solidFill>
                  <a:srgbClr val="848484"/>
                </a:solidFill>
                <a:effectLst/>
                <a:latin typeface="Noah-Free"/>
                <a:hlinkClick r:id="rId5"/>
              </a:rPr>
              <a:t>https://www.formula-hd.ru/projects/nature/chibisi/</a:t>
            </a:r>
            <a:r>
              <a:rPr lang="ru-RU" b="0" i="0" dirty="0">
                <a:solidFill>
                  <a:srgbClr val="848484"/>
                </a:solidFill>
                <a:effectLst/>
                <a:latin typeface="Noah-Free"/>
              </a:rPr>
              <a:t>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dirty="0"/>
              <a:t>Организация полевых исследований по изучению птиц </a:t>
            </a:r>
            <a:r>
              <a:rPr lang="en-US" b="0" i="0" dirty="0">
                <a:solidFill>
                  <a:srgbClr val="848484"/>
                </a:solidFill>
                <a:effectLst/>
                <a:latin typeface="Noah-Free"/>
                <a:hlinkClick r:id="rId5"/>
              </a:rPr>
              <a:t>https://www.formula-hd.ru/projects/nature/chibisi/</a:t>
            </a:r>
            <a:r>
              <a:rPr lang="ru-RU" b="0" i="0" dirty="0">
                <a:solidFill>
                  <a:srgbClr val="848484"/>
                </a:solidFill>
                <a:effectLst/>
                <a:latin typeface="Noah-Free"/>
              </a:rPr>
              <a:t> </a:t>
            </a:r>
            <a:endParaRPr lang="ru-RU" dirty="0"/>
          </a:p>
        </p:txBody>
      </p:sp>
      <p:pic>
        <p:nvPicPr>
          <p:cNvPr id="15" name="Picture 3" descr="L:\Мои документы\Logo\B&amp;P\Marka_Logo++++ copy.png">
            <a:extLst>
              <a:ext uri="{FF2B5EF4-FFF2-40B4-BE49-F238E27FC236}">
                <a16:creationId xmlns:a16="http://schemas.microsoft.com/office/drawing/2014/main" id="{A5921ABB-C221-D170-DDB8-5AB1F35661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1755" y="114281"/>
            <a:ext cx="854387" cy="54509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346839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1319917" y="262056"/>
            <a:ext cx="10209476" cy="1195472"/>
          </a:xfrm>
        </p:spPr>
        <p:txBody>
          <a:bodyPr rtlCol="0">
            <a:normAutofit/>
          </a:bodyPr>
          <a:lstStyle/>
          <a:p>
            <a:r>
              <a:rPr lang="ru-RU" dirty="0"/>
              <a:t>Вебинары</a:t>
            </a:r>
            <a:br>
              <a:rPr lang="ru-RU" dirty="0"/>
            </a:br>
            <a:r>
              <a:rPr lang="en-US" sz="2400" cap="none" dirty="0">
                <a:hlinkClick r:id="rId3"/>
              </a:rPr>
              <a:t>https://www.formula-hd.ru/projects/nature/formula-lesa/</a:t>
            </a:r>
            <a:r>
              <a:rPr lang="ru-RU" sz="2400" cap="none" dirty="0"/>
              <a:t> </a:t>
            </a:r>
            <a:endParaRPr lang="ru-RU" sz="2400" dirty="0"/>
          </a:p>
        </p:txBody>
      </p:sp>
      <p:sp>
        <p:nvSpPr>
          <p:cNvPr id="14" name="Объект 2"/>
          <p:cNvSpPr>
            <a:spLocks noGrp="1"/>
          </p:cNvSpPr>
          <p:nvPr>
            <p:ph idx="1"/>
          </p:nvPr>
        </p:nvSpPr>
        <p:spPr>
          <a:xfrm>
            <a:off x="64053" y="1803888"/>
            <a:ext cx="5925929" cy="5054112"/>
          </a:xfrm>
        </p:spPr>
        <p:txBody>
          <a:bodyPr rtlCol="0">
            <a:no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450" dirty="0"/>
              <a:t>	</a:t>
            </a:r>
          </a:p>
        </p:txBody>
      </p:sp>
      <p:pic>
        <p:nvPicPr>
          <p:cNvPr id="15" name="Picture 3" descr="L:\Мои документы\Logo\B&amp;P\Marka_Logo++++ copy.png">
            <a:extLst>
              <a:ext uri="{FF2B5EF4-FFF2-40B4-BE49-F238E27FC236}">
                <a16:creationId xmlns:a16="http://schemas.microsoft.com/office/drawing/2014/main" id="{A5921ABB-C221-D170-DDB8-5AB1F35661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1755" y="114281"/>
            <a:ext cx="854387" cy="545097"/>
          </a:xfrm>
          <a:prstGeom prst="rect">
            <a:avLst/>
          </a:prstGeom>
          <a:noFill/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48490D7-FDAD-FE9B-52A1-241CED3D4CC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435" t="9595" r="7500" b="21725"/>
          <a:stretch/>
        </p:blipFill>
        <p:spPr>
          <a:xfrm>
            <a:off x="788503" y="1803888"/>
            <a:ext cx="10614993" cy="4707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5762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Объект 2"/>
          <p:cNvSpPr>
            <a:spLocks noGrp="1"/>
          </p:cNvSpPr>
          <p:nvPr>
            <p:ph idx="1"/>
          </p:nvPr>
        </p:nvSpPr>
        <p:spPr>
          <a:xfrm>
            <a:off x="64053" y="1803888"/>
            <a:ext cx="5925929" cy="5054112"/>
          </a:xfrm>
        </p:spPr>
        <p:txBody>
          <a:bodyPr rtlCol="0">
            <a:no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450" dirty="0"/>
              <a:t>	</a:t>
            </a:r>
          </a:p>
        </p:txBody>
      </p:sp>
      <p:pic>
        <p:nvPicPr>
          <p:cNvPr id="15" name="Picture 3" descr="L:\Мои документы\Logo\B&amp;P\Marka_Logo++++ copy.png">
            <a:extLst>
              <a:ext uri="{FF2B5EF4-FFF2-40B4-BE49-F238E27FC236}">
                <a16:creationId xmlns:a16="http://schemas.microsoft.com/office/drawing/2014/main" id="{A5921ABB-C221-D170-DDB8-5AB1F35661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1755" y="114281"/>
            <a:ext cx="854387" cy="545097"/>
          </a:xfrm>
          <a:prstGeom prst="rect">
            <a:avLst/>
          </a:prstGeom>
          <a:noFill/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23D7FB8-B4DA-C9E7-D2BD-3AC10BEAC9D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304" t="9595" r="6848" b="21725"/>
          <a:stretch/>
        </p:blipFill>
        <p:spPr>
          <a:xfrm>
            <a:off x="1046142" y="1694043"/>
            <a:ext cx="10588487" cy="4707752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1D1657E6-5231-E156-3D78-C298CCA7672D}"/>
              </a:ext>
            </a:extLst>
          </p:cNvPr>
          <p:cNvSpPr txBox="1">
            <a:spLocks/>
          </p:cNvSpPr>
          <p:nvPr/>
        </p:nvSpPr>
        <p:spPr bwMode="black">
          <a:xfrm>
            <a:off x="1319917" y="262056"/>
            <a:ext cx="10209476" cy="1195472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/>
              <a:t>Вебинары</a:t>
            </a:r>
            <a:br>
              <a:rPr lang="ru-RU"/>
            </a:br>
            <a:r>
              <a:rPr lang="en-US" sz="2400" cap="none">
                <a:hlinkClick r:id="rId5"/>
              </a:rPr>
              <a:t>https://www.formula-hd.ru/projects/nature/formula-lesa/</a:t>
            </a:r>
            <a:r>
              <a:rPr lang="ru-RU" sz="2400" cap="none"/>
              <a:t>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0098824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Объект 2"/>
          <p:cNvSpPr>
            <a:spLocks noGrp="1"/>
          </p:cNvSpPr>
          <p:nvPr>
            <p:ph idx="1"/>
          </p:nvPr>
        </p:nvSpPr>
        <p:spPr>
          <a:xfrm>
            <a:off x="64053" y="1803888"/>
            <a:ext cx="5925929" cy="5054112"/>
          </a:xfrm>
        </p:spPr>
        <p:txBody>
          <a:bodyPr rtlCol="0">
            <a:no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450" dirty="0"/>
              <a:t>	</a:t>
            </a:r>
          </a:p>
        </p:txBody>
      </p:sp>
      <p:pic>
        <p:nvPicPr>
          <p:cNvPr id="15" name="Picture 3" descr="L:\Мои документы\Logo\B&amp;P\Marka_Logo++++ copy.png">
            <a:extLst>
              <a:ext uri="{FF2B5EF4-FFF2-40B4-BE49-F238E27FC236}">
                <a16:creationId xmlns:a16="http://schemas.microsoft.com/office/drawing/2014/main" id="{A5921ABB-C221-D170-DDB8-5AB1F35661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1755" y="114281"/>
            <a:ext cx="854387" cy="545097"/>
          </a:xfrm>
          <a:prstGeom prst="rect">
            <a:avLst/>
          </a:prstGeom>
          <a:noFill/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2D3BC8B-AADA-A663-62C5-F34EC80485B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34" t="9596" r="36630" b="21918"/>
          <a:stretch/>
        </p:blipFill>
        <p:spPr>
          <a:xfrm>
            <a:off x="2564295" y="1600283"/>
            <a:ext cx="7063410" cy="4694500"/>
          </a:xfrm>
          <a:prstGeom prst="rect">
            <a:avLst/>
          </a:prstGeom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B0C1060B-2948-1A9F-91BC-9BE93D16F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9917" y="262056"/>
            <a:ext cx="10209476" cy="1195472"/>
          </a:xfrm>
        </p:spPr>
        <p:txBody>
          <a:bodyPr rtlCol="0">
            <a:normAutofit/>
          </a:bodyPr>
          <a:lstStyle/>
          <a:p>
            <a:r>
              <a:rPr lang="ru-RU" dirty="0"/>
              <a:t>Вебинары</a:t>
            </a:r>
            <a:br>
              <a:rPr lang="ru-RU" dirty="0"/>
            </a:br>
            <a:r>
              <a:rPr lang="en-US" sz="2400" cap="none" dirty="0">
                <a:hlinkClick r:id="rId5"/>
              </a:rPr>
              <a:t>https://www.formula-hd.ru/projects/nature/formula-lesa/</a:t>
            </a:r>
            <a:r>
              <a:rPr lang="ru-RU" sz="2400" cap="none" dirty="0"/>
              <a:t>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3862844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1199830" y="166238"/>
            <a:ext cx="10594605" cy="872127"/>
          </a:xfrm>
        </p:spPr>
        <p:txBody>
          <a:bodyPr rtlCol="0">
            <a:normAutofit fontScale="90000"/>
          </a:bodyPr>
          <a:lstStyle/>
          <a:p>
            <a:r>
              <a:rPr lang="ru-RU" sz="4000" dirty="0"/>
              <a:t>Спасибо за внимание!</a:t>
            </a:r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96D97AFF-C111-4B62-B7E1-97249F06BA09}"/>
              </a:ext>
            </a:extLst>
          </p:cNvPr>
          <p:cNvSpPr txBox="1">
            <a:spLocks/>
          </p:cNvSpPr>
          <p:nvPr/>
        </p:nvSpPr>
        <p:spPr>
          <a:xfrm>
            <a:off x="216454" y="1956288"/>
            <a:ext cx="4998276" cy="49017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r>
              <a:rPr lang="ru-RU" sz="1450"/>
              <a:t>	</a:t>
            </a:r>
            <a:endParaRPr lang="ru-RU" sz="145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A0CB13-58AB-4F83-A286-F17357BE2CED}"/>
              </a:ext>
            </a:extLst>
          </p:cNvPr>
          <p:cNvSpPr txBox="1"/>
          <p:nvPr/>
        </p:nvSpPr>
        <p:spPr>
          <a:xfrm>
            <a:off x="363616" y="1637739"/>
            <a:ext cx="556837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Горелова Юлия Витальевна</a:t>
            </a:r>
            <a:endParaRPr lang="ru-RU" dirty="0"/>
          </a:p>
          <a:p>
            <a:pPr algn="ctr"/>
            <a:r>
              <a:rPr lang="ru-RU" dirty="0"/>
              <a:t>директор Некоммерческого партнерства содействия развитию орнитологии</a:t>
            </a:r>
          </a:p>
          <a:p>
            <a:pPr algn="ctr"/>
            <a:r>
              <a:rPr lang="ru-RU" dirty="0"/>
              <a:t>«Птицы и Люди»,</a:t>
            </a:r>
          </a:p>
          <a:p>
            <a:pPr algn="ctr"/>
            <a:r>
              <a:rPr lang="ru-RU" dirty="0"/>
              <a:t>Член Общественного совета Программы социальных инвестиций</a:t>
            </a:r>
          </a:p>
          <a:p>
            <a:pPr algn="ctr"/>
            <a:r>
              <a:rPr lang="ru-RU" dirty="0"/>
              <a:t>«Формула хороших дел» СИБУРа,</a:t>
            </a:r>
          </a:p>
          <a:p>
            <a:pPr algn="ctr"/>
            <a:r>
              <a:rPr lang="ru-RU" dirty="0"/>
              <a:t>Руководитель секции «Охрана природы и окружающей среды»</a:t>
            </a:r>
          </a:p>
          <a:p>
            <a:pPr algn="ctr"/>
            <a:r>
              <a:rPr lang="ru-RU" dirty="0"/>
              <a:t>Всероссийского конкурса юношеских исследовательских работ имени </a:t>
            </a:r>
            <a:r>
              <a:rPr lang="ru-RU" dirty="0" err="1"/>
              <a:t>В.И.Врнадского</a:t>
            </a:r>
            <a:endParaRPr lang="ru-RU" dirty="0"/>
          </a:p>
          <a:p>
            <a:pPr algn="ctr"/>
            <a:r>
              <a:rPr lang="ru-RU" dirty="0"/>
              <a:t>8-916-952-35-54</a:t>
            </a:r>
          </a:p>
          <a:p>
            <a:pPr algn="ctr"/>
            <a:r>
              <a:rPr lang="en-US" dirty="0">
                <a:solidFill>
                  <a:srgbClr val="FFFF00"/>
                </a:solidFill>
                <a:hlinkClick r:id="rId3"/>
              </a:rPr>
              <a:t>Julia-gorelova@yandex.ru</a:t>
            </a:r>
            <a:endParaRPr lang="en-US" dirty="0">
              <a:solidFill>
                <a:srgbClr val="FFFF00"/>
              </a:solidFill>
            </a:endParaRPr>
          </a:p>
          <a:p>
            <a:pPr algn="ctr"/>
            <a:r>
              <a:rPr lang="en-US" dirty="0">
                <a:solidFill>
                  <a:srgbClr val="FFFF00"/>
                </a:solidFill>
                <a:hlinkClick r:id="rId4"/>
              </a:rPr>
              <a:t>www.birder.ru</a:t>
            </a:r>
            <a:r>
              <a:rPr lang="en-US" dirty="0">
                <a:solidFill>
                  <a:srgbClr val="FFFF00"/>
                </a:solidFill>
              </a:rPr>
              <a:t> </a:t>
            </a:r>
            <a:endParaRPr lang="ru-RU" dirty="0">
              <a:solidFill>
                <a:srgbClr val="FFFF00"/>
              </a:solidFill>
            </a:endParaRPr>
          </a:p>
          <a:p>
            <a:pPr algn="ctr"/>
            <a:r>
              <a:rPr lang="en-US" dirty="0">
                <a:solidFill>
                  <a:srgbClr val="FFFF00"/>
                </a:solidFill>
                <a:hlinkClick r:id="rId5"/>
              </a:rPr>
              <a:t>www.eurobirdwatch.ru</a:t>
            </a:r>
            <a:r>
              <a:rPr lang="en-US" dirty="0">
                <a:solidFill>
                  <a:srgbClr val="FFFF00"/>
                </a:solidFill>
              </a:rPr>
              <a:t> 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2" name="Picture 3" descr="L:\Мои документы\Logo\B&amp;P\Marka_Logo++++ copy.png">
            <a:extLst>
              <a:ext uri="{FF2B5EF4-FFF2-40B4-BE49-F238E27FC236}">
                <a16:creationId xmlns:a16="http://schemas.microsoft.com/office/drawing/2014/main" id="{FD082B28-1346-33D0-6B77-24900E634B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1755" y="114281"/>
            <a:ext cx="854387" cy="545097"/>
          </a:xfrm>
          <a:prstGeom prst="rect">
            <a:avLst/>
          </a:prstGeom>
          <a:noFill/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2F6972F-4878-C996-7350-38D4A54733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60013" y="1637739"/>
            <a:ext cx="5534422" cy="5054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586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1228982" y="227802"/>
            <a:ext cx="10627746" cy="1508232"/>
          </a:xfrm>
        </p:spPr>
        <p:txBody>
          <a:bodyPr rtlCol="0">
            <a:normAutofit fontScale="90000"/>
          </a:bodyPr>
          <a:lstStyle/>
          <a:p>
            <a:pPr rtl="0"/>
            <a:r>
              <a:rPr lang="ru-RU" b="1" dirty="0"/>
              <a:t>Конкурс грантов для школьных лесничеств проекта </a:t>
            </a:r>
            <a:br>
              <a:rPr lang="ru-RU" b="1" dirty="0"/>
            </a:br>
            <a:r>
              <a:rPr lang="ru-RU" b="1" dirty="0"/>
              <a:t>«формула леса»</a:t>
            </a:r>
            <a:br>
              <a:rPr lang="ru-RU" b="1" dirty="0"/>
            </a:br>
            <a:br>
              <a:rPr lang="ru-RU" dirty="0"/>
            </a:br>
            <a:r>
              <a:rPr lang="ru-RU" dirty="0"/>
              <a:t>Цель конкурса</a:t>
            </a:r>
          </a:p>
        </p:txBody>
      </p:sp>
      <p:sp>
        <p:nvSpPr>
          <p:cNvPr id="14" name="Объект 2"/>
          <p:cNvSpPr>
            <a:spLocks noGrp="1"/>
          </p:cNvSpPr>
          <p:nvPr>
            <p:ph idx="1"/>
          </p:nvPr>
        </p:nvSpPr>
        <p:spPr>
          <a:xfrm>
            <a:off x="6758609" y="3041549"/>
            <a:ext cx="5098118" cy="1875008"/>
          </a:xfrm>
        </p:spPr>
        <p:txBody>
          <a:bodyPr rtlCol="0">
            <a:normAutofit/>
          </a:bodyPr>
          <a:lstStyle/>
          <a:p>
            <a:pPr marL="0" lvl="0" indent="0">
              <a:buNone/>
            </a:pPr>
            <a:r>
              <a:rPr lang="ru-RU" sz="2400" dirty="0"/>
              <a:t>Повышение потенциала школьных лесничеств и привлечение внимания широкой общественности к сохранению и возрождению лесов.</a:t>
            </a:r>
          </a:p>
        </p:txBody>
      </p:sp>
      <p:pic>
        <p:nvPicPr>
          <p:cNvPr id="4" name="Picture 4" descr="C:\Users\Acer\Documents\ЭКОШКОЛЫ\Дерево.jpg">
            <a:extLst>
              <a:ext uri="{FF2B5EF4-FFF2-40B4-BE49-F238E27FC236}">
                <a16:creationId xmlns:a16="http://schemas.microsoft.com/office/drawing/2014/main" id="{464BCC8C-44DB-45DB-9E9E-103A4B1529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273" y="2056140"/>
            <a:ext cx="6290857" cy="4197182"/>
          </a:xfrm>
          <a:prstGeom prst="rect">
            <a:avLst/>
          </a:prstGeom>
          <a:noFill/>
        </p:spPr>
      </p:pic>
      <p:pic>
        <p:nvPicPr>
          <p:cNvPr id="3" name="Picture 3" descr="L:\Мои документы\Logo\B&amp;P\Marka_Logo++++ copy.png">
            <a:extLst>
              <a:ext uri="{FF2B5EF4-FFF2-40B4-BE49-F238E27FC236}">
                <a16:creationId xmlns:a16="http://schemas.microsoft.com/office/drawing/2014/main" id="{C5BAD56C-CB74-E371-151E-BF37659E36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1755" y="114281"/>
            <a:ext cx="854387" cy="54509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40355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1258957" y="386829"/>
            <a:ext cx="10416208" cy="872128"/>
          </a:xfrm>
        </p:spPr>
        <p:txBody>
          <a:bodyPr rtlCol="0"/>
          <a:lstStyle/>
          <a:p>
            <a:pPr rtl="0"/>
            <a:r>
              <a:rPr lang="ru-RU" dirty="0"/>
              <a:t>Задачи конкурса</a:t>
            </a:r>
          </a:p>
        </p:txBody>
      </p:sp>
      <p:sp>
        <p:nvSpPr>
          <p:cNvPr id="14" name="Объект 2"/>
          <p:cNvSpPr>
            <a:spLocks noGrp="1"/>
          </p:cNvSpPr>
          <p:nvPr>
            <p:ph idx="1"/>
          </p:nvPr>
        </p:nvSpPr>
        <p:spPr>
          <a:xfrm>
            <a:off x="504256" y="1862710"/>
            <a:ext cx="7341031" cy="2921325"/>
          </a:xfrm>
        </p:spPr>
        <p:txBody>
          <a:bodyPr rtlCol="0">
            <a:normAutofit lnSpcReduction="10000"/>
          </a:bodyPr>
          <a:lstStyle/>
          <a:p>
            <a:pPr lvl="0"/>
            <a:r>
              <a:rPr lang="ru-RU" sz="2200" dirty="0"/>
              <a:t>Поддержать школьные проекты по изучению, сохранению и восстановлению лесов и зеленых насаждений населенных пунктов, объединить их в единую программу;</a:t>
            </a:r>
          </a:p>
          <a:p>
            <a:pPr lvl="0"/>
            <a:r>
              <a:rPr lang="ru-RU" sz="2200" dirty="0"/>
              <a:t>Продвинуть на областном уровне волонтерские природоохранные инициативы;</a:t>
            </a:r>
          </a:p>
          <a:p>
            <a:pPr lvl="0"/>
            <a:r>
              <a:rPr lang="ru-RU" sz="2200" dirty="0"/>
              <a:t>Широко распространить положительный опыт школьных лесничеств, действующих в области.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F2EB5A3-276A-416D-ACEF-48D0B1D49B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2468" y="1862710"/>
            <a:ext cx="3455276" cy="4801314"/>
          </a:xfrm>
          <a:prstGeom prst="rect">
            <a:avLst/>
          </a:prstGeom>
        </p:spPr>
      </p:pic>
      <p:pic>
        <p:nvPicPr>
          <p:cNvPr id="2" name="Picture 3" descr="L:\Мои документы\Logo\B&amp;P\Marka_Logo++++ copy.png">
            <a:extLst>
              <a:ext uri="{FF2B5EF4-FFF2-40B4-BE49-F238E27FC236}">
                <a16:creationId xmlns:a16="http://schemas.microsoft.com/office/drawing/2014/main" id="{ED3D753A-DF89-EBA3-DEC8-5A98DBDD1F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1755" y="114281"/>
            <a:ext cx="854387" cy="54509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96431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1603513" y="386829"/>
            <a:ext cx="9912625" cy="951641"/>
          </a:xfrm>
        </p:spPr>
        <p:txBody>
          <a:bodyPr rtlCol="0"/>
          <a:lstStyle/>
          <a:p>
            <a:pPr rtl="0"/>
            <a:r>
              <a:rPr lang="ru-RU" dirty="0"/>
              <a:t>Ожидаемые Результаты конкурса </a:t>
            </a:r>
          </a:p>
        </p:txBody>
      </p:sp>
      <p:sp>
        <p:nvSpPr>
          <p:cNvPr id="14" name="Объект 2"/>
          <p:cNvSpPr>
            <a:spLocks noGrp="1"/>
          </p:cNvSpPr>
          <p:nvPr>
            <p:ph idx="1"/>
          </p:nvPr>
        </p:nvSpPr>
        <p:spPr>
          <a:xfrm>
            <a:off x="715617" y="1952209"/>
            <a:ext cx="5647680" cy="4905791"/>
          </a:xfrm>
        </p:spPr>
        <p:txBody>
          <a:bodyPr rtlCol="0">
            <a:noAutofit/>
          </a:bodyPr>
          <a:lstStyle/>
          <a:p>
            <a:pPr lvl="0"/>
            <a:r>
              <a:rPr lang="ru-RU" sz="2000" dirty="0"/>
              <a:t>Собран и обобщен наилучший опыт школьников в области лесоведения и лесоводства, создана основа для разработки молодежной лесной программы на среднесрочную перспективу;</a:t>
            </a:r>
          </a:p>
          <a:p>
            <a:pPr lvl="0"/>
            <a:r>
              <a:rPr lang="ru-RU" sz="2000" dirty="0"/>
              <a:t>Молодежные инициативы получили отклик местных жителей, имеют все шансы стать традиционными в вашем городе/селе и быть растиражированными по всей области;</a:t>
            </a:r>
          </a:p>
          <a:p>
            <a:pPr lvl="0"/>
            <a:r>
              <a:rPr lang="ru-RU" sz="2000" dirty="0"/>
              <a:t>В области увеличилось число школьных лесничеств, опыт действующих лесничеств представлен на всероссийском уровне.</a:t>
            </a: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1003C523-02B1-4D42-9135-7EDF24AEF4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73753" y="2413896"/>
            <a:ext cx="5207731" cy="3841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3" descr="L:\Мои документы\Logo\B&amp;P\Marka_Logo++++ copy.png">
            <a:extLst>
              <a:ext uri="{FF2B5EF4-FFF2-40B4-BE49-F238E27FC236}">
                <a16:creationId xmlns:a16="http://schemas.microsoft.com/office/drawing/2014/main" id="{8AD5FE76-5AE1-7B6E-8E04-7BE89292CC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1755" y="114281"/>
            <a:ext cx="854387" cy="54509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8883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1497496" y="417607"/>
            <a:ext cx="9992139" cy="978145"/>
          </a:xfrm>
        </p:spPr>
        <p:txBody>
          <a:bodyPr rtlCol="0"/>
          <a:lstStyle/>
          <a:p>
            <a:pPr rtl="0"/>
            <a:r>
              <a:rPr lang="ru-RU" dirty="0"/>
              <a:t>Тематические направления конкурса</a:t>
            </a:r>
          </a:p>
        </p:txBody>
      </p:sp>
      <p:sp>
        <p:nvSpPr>
          <p:cNvPr id="14" name="Объект 2"/>
          <p:cNvSpPr>
            <a:spLocks noGrp="1"/>
          </p:cNvSpPr>
          <p:nvPr>
            <p:ph idx="1"/>
          </p:nvPr>
        </p:nvSpPr>
        <p:spPr>
          <a:xfrm>
            <a:off x="6546573" y="3282766"/>
            <a:ext cx="5327375" cy="1874384"/>
          </a:xfrm>
        </p:spPr>
        <p:txBody>
          <a:bodyPr rtlCol="0">
            <a:noAutofit/>
          </a:bodyPr>
          <a:lstStyle/>
          <a:p>
            <a:pPr lvl="0"/>
            <a:r>
              <a:rPr lang="ru-RU" sz="2200" dirty="0"/>
              <a:t>Охрана и восстановление лесов;</a:t>
            </a:r>
          </a:p>
          <a:p>
            <a:pPr lvl="0"/>
            <a:r>
              <a:rPr lang="ru-RU" sz="2200" dirty="0"/>
              <a:t>Экологическое </a:t>
            </a:r>
            <a:r>
              <a:rPr lang="ru-RU" sz="2200" dirty="0" err="1"/>
              <a:t>волонтерство</a:t>
            </a:r>
            <a:r>
              <a:rPr lang="ru-RU" sz="2200" dirty="0"/>
              <a:t>; </a:t>
            </a:r>
          </a:p>
          <a:p>
            <a:pPr lvl="0"/>
            <a:r>
              <a:rPr lang="ru-RU" sz="2200" dirty="0"/>
              <a:t>«Зеленый каркас» населенного пункта.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9D37B21-8A09-40C2-B396-072CA48752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1000"/>
                    </a14:imgEffect>
                    <a14:imgEffect>
                      <a14:brightnessContrast bright="-1000" contrast="-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52" y="1968746"/>
            <a:ext cx="6003232" cy="4502425"/>
          </a:xfrm>
          <a:prstGeom prst="rect">
            <a:avLst/>
          </a:prstGeom>
        </p:spPr>
      </p:pic>
      <p:pic>
        <p:nvPicPr>
          <p:cNvPr id="2" name="Picture 3" descr="L:\Мои документы\Logo\B&amp;P\Marka_Logo++++ copy.png">
            <a:extLst>
              <a:ext uri="{FF2B5EF4-FFF2-40B4-BE49-F238E27FC236}">
                <a16:creationId xmlns:a16="http://schemas.microsoft.com/office/drawing/2014/main" id="{B4C6C560-47E4-EA5C-8348-A14C3D2CF1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1755" y="114281"/>
            <a:ext cx="854387" cy="54509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67685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1281684" y="364903"/>
            <a:ext cx="10287464" cy="1031153"/>
          </a:xfrm>
        </p:spPr>
        <p:txBody>
          <a:bodyPr rtlCol="0"/>
          <a:lstStyle/>
          <a:p>
            <a:pPr lvl="0"/>
            <a:r>
              <a:rPr lang="ru-RU" dirty="0"/>
              <a:t>ТРЕБОВАНИЯ К ПРОЕКТАМ конкурса</a:t>
            </a:r>
          </a:p>
        </p:txBody>
      </p:sp>
      <p:sp>
        <p:nvSpPr>
          <p:cNvPr id="14" name="Объект 2"/>
          <p:cNvSpPr>
            <a:spLocks noGrp="1"/>
          </p:cNvSpPr>
          <p:nvPr>
            <p:ph idx="1"/>
          </p:nvPr>
        </p:nvSpPr>
        <p:spPr>
          <a:xfrm>
            <a:off x="251788" y="2132734"/>
            <a:ext cx="6149012" cy="2976324"/>
          </a:xfrm>
        </p:spPr>
        <p:txBody>
          <a:bodyPr rtlCol="0">
            <a:noAutofit/>
          </a:bodyPr>
          <a:lstStyle/>
          <a:p>
            <a:pPr marL="0" lvl="0" indent="0">
              <a:buNone/>
            </a:pPr>
            <a:r>
              <a:rPr lang="ru-RU" sz="2400" dirty="0"/>
              <a:t>Исследовательские и практические проекты:</a:t>
            </a:r>
            <a:endParaRPr lang="ru-RU" sz="1800" dirty="0"/>
          </a:p>
          <a:p>
            <a:pPr lvl="1"/>
            <a:r>
              <a:rPr lang="ru-RU" sz="2000" dirty="0"/>
              <a:t>результаты которых можно использовать;</a:t>
            </a:r>
          </a:p>
          <a:p>
            <a:pPr lvl="1"/>
            <a:r>
              <a:rPr lang="ru-RU" sz="2000" dirty="0"/>
              <a:t>которые можно повторить в других районах;</a:t>
            </a:r>
          </a:p>
          <a:p>
            <a:pPr lvl="1"/>
            <a:r>
              <a:rPr lang="ru-RU" sz="2000" dirty="0"/>
              <a:t>оригинальные по тематике;</a:t>
            </a:r>
          </a:p>
          <a:p>
            <a:pPr lvl="1"/>
            <a:r>
              <a:rPr lang="ru-RU" sz="2000" dirty="0"/>
              <a:t>предлагающие новые подходы к решению существующих проблем.</a:t>
            </a:r>
          </a:p>
        </p:txBody>
      </p:sp>
      <p:pic>
        <p:nvPicPr>
          <p:cNvPr id="7" name="Picture 3" descr="K:\ECOCamp\UK72IbQH6xA.jpg">
            <a:extLst>
              <a:ext uri="{FF2B5EF4-FFF2-40B4-BE49-F238E27FC236}">
                <a16:creationId xmlns:a16="http://schemas.microsoft.com/office/drawing/2014/main" id="{3CD3F2B9-FCFE-446C-8305-D71F78B4DF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30981" y="2132734"/>
            <a:ext cx="5303214" cy="3154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3" descr="L:\Мои документы\Logo\B&amp;P\Marka_Logo++++ copy.png">
            <a:extLst>
              <a:ext uri="{FF2B5EF4-FFF2-40B4-BE49-F238E27FC236}">
                <a16:creationId xmlns:a16="http://schemas.microsoft.com/office/drawing/2014/main" id="{6DC69131-67B1-6AE3-5574-E6E6AD48C8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1755" y="114281"/>
            <a:ext cx="854387" cy="54509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53486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1315940" y="212101"/>
            <a:ext cx="10239955" cy="1116814"/>
          </a:xfrm>
        </p:spPr>
        <p:txBody>
          <a:bodyPr rtlCol="0">
            <a:normAutofit/>
          </a:bodyPr>
          <a:lstStyle/>
          <a:p>
            <a:pPr lvl="0"/>
            <a:r>
              <a:rPr lang="ru-RU" b="1" dirty="0"/>
              <a:t>Проблема, цель, название проекта</a:t>
            </a:r>
            <a:endParaRPr lang="ru-RU" dirty="0"/>
          </a:p>
        </p:txBody>
      </p:sp>
      <p:sp>
        <p:nvSpPr>
          <p:cNvPr id="14" name="Объект 2"/>
          <p:cNvSpPr>
            <a:spLocks noGrp="1"/>
          </p:cNvSpPr>
          <p:nvPr>
            <p:ph idx="1"/>
          </p:nvPr>
        </p:nvSpPr>
        <p:spPr>
          <a:xfrm>
            <a:off x="357807" y="1572060"/>
            <a:ext cx="11476386" cy="1362113"/>
          </a:xfrm>
        </p:spPr>
        <p:txBody>
          <a:bodyPr rtlCol="0">
            <a:noAutofit/>
          </a:bodyPr>
          <a:lstStyle/>
          <a:p>
            <a:pPr marL="0" lvl="0" indent="0" algn="ctr">
              <a:buNone/>
            </a:pPr>
            <a:r>
              <a:rPr lang="ru-RU" sz="2400" dirty="0"/>
              <a:t>Описание проблемы – исследовательской, природоохранной, социальной.</a:t>
            </a:r>
            <a:endParaRPr lang="ru-RU" sz="1800" dirty="0"/>
          </a:p>
          <a:p>
            <a:pPr lvl="1" algn="ctr"/>
            <a:r>
              <a:rPr lang="ru-RU" sz="2000" dirty="0"/>
              <a:t>Проблема связана с лесной тематикой;</a:t>
            </a:r>
          </a:p>
          <a:p>
            <a:pPr lvl="1" algn="ctr"/>
            <a:r>
              <a:rPr lang="ru-RU" sz="2000" dirty="0"/>
              <a:t>Проблема состоит не только в том, что нет денег.</a:t>
            </a:r>
          </a:p>
          <a:p>
            <a:pPr marL="457200" lvl="1" indent="0">
              <a:buNone/>
            </a:pPr>
            <a:endParaRPr lang="ru-RU" dirty="0"/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20EEEA01-4339-42A9-A3F7-71453D442952}"/>
              </a:ext>
            </a:extLst>
          </p:cNvPr>
          <p:cNvSpPr txBox="1">
            <a:spLocks/>
          </p:cNvSpPr>
          <p:nvPr/>
        </p:nvSpPr>
        <p:spPr>
          <a:xfrm>
            <a:off x="3140766" y="3390039"/>
            <a:ext cx="6109252" cy="30811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Font typeface="Wingdings" panose="05000000000000000000" pitchFamily="2" charset="2"/>
              <a:buNone/>
            </a:pPr>
            <a:endParaRPr lang="ru-RU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DAB4BD9-44EB-40E6-BB3F-4A01621D28D8}"/>
              </a:ext>
            </a:extLst>
          </p:cNvPr>
          <p:cNvSpPr txBox="1"/>
          <p:nvPr/>
        </p:nvSpPr>
        <p:spPr>
          <a:xfrm>
            <a:off x="7235687" y="3145382"/>
            <a:ext cx="4028661" cy="2139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400" dirty="0"/>
              <a:t>Цель должна быть одна. </a:t>
            </a:r>
          </a:p>
          <a:p>
            <a:pPr lvl="0" algn="ctr"/>
            <a:r>
              <a:rPr lang="ru-RU" sz="2400" dirty="0"/>
              <a:t>Цель это: 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2000" dirty="0"/>
              <a:t>Предполагаемый результат, 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2000" dirty="0"/>
              <a:t>Главный вопрос, на который мы хотим получить ответ (в случае исследовательского проекта).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CA3A456-E676-451C-A23E-FC6744E1DBDC}"/>
              </a:ext>
            </a:extLst>
          </p:cNvPr>
          <p:cNvSpPr txBox="1"/>
          <p:nvPr/>
        </p:nvSpPr>
        <p:spPr>
          <a:xfrm>
            <a:off x="570244" y="3145382"/>
            <a:ext cx="5141042" cy="2231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400" dirty="0"/>
              <a:t>Цель проекта:</a:t>
            </a:r>
            <a:r>
              <a:rPr lang="ru-RU" sz="2000" dirty="0"/>
              <a:t> </a:t>
            </a:r>
          </a:p>
          <a:p>
            <a:pPr marL="342900" lvl="0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2000" dirty="0"/>
              <a:t>Предполагает решение проблемы;</a:t>
            </a:r>
          </a:p>
          <a:p>
            <a:pPr marL="342900" lvl="0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2000" dirty="0"/>
              <a:t>Конкретна и четко сформулирована;</a:t>
            </a:r>
          </a:p>
          <a:p>
            <a:pPr marL="342900" lvl="0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2000" dirty="0"/>
              <a:t>Достижима в рамках конкретного проекта;</a:t>
            </a:r>
          </a:p>
          <a:p>
            <a:pPr marL="342900" lvl="0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2000" dirty="0"/>
              <a:t>Включает место и время действия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E5DBC5-B723-4EB9-AB6E-D529251BDFB1}"/>
              </a:ext>
            </a:extLst>
          </p:cNvPr>
          <p:cNvSpPr txBox="1"/>
          <p:nvPr/>
        </p:nvSpPr>
        <p:spPr>
          <a:xfrm>
            <a:off x="3326295" y="5428509"/>
            <a:ext cx="5738193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sz="2400" dirty="0"/>
              <a:t>Название проекта </a:t>
            </a:r>
          </a:p>
          <a:p>
            <a:pPr marL="342900" lvl="0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2000" dirty="0"/>
              <a:t>Должно быть ярким, запоминающимся;</a:t>
            </a:r>
          </a:p>
          <a:p>
            <a:pPr marL="342900" lvl="0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2000" dirty="0"/>
              <a:t>Должно разъяснять, что и где будет делаться</a:t>
            </a:r>
          </a:p>
        </p:txBody>
      </p:sp>
      <p:pic>
        <p:nvPicPr>
          <p:cNvPr id="6" name="Picture 3" descr="L:\Мои документы\Logo\B&amp;P\Marka_Logo++++ copy.png">
            <a:extLst>
              <a:ext uri="{FF2B5EF4-FFF2-40B4-BE49-F238E27FC236}">
                <a16:creationId xmlns:a16="http://schemas.microsoft.com/office/drawing/2014/main" id="{E48D99B2-CBF1-4D05-7170-F5677209CF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1755" y="114281"/>
            <a:ext cx="854387" cy="54509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96232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Посылка">
  <a:themeElements>
    <a:clrScheme name="Посылка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Посылка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Посылка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2.xml><?xml version="1.0" encoding="utf-8"?>
<a:theme xmlns:a="http://schemas.openxmlformats.org/drawingml/2006/main" name="Тема Office">
  <a:themeElements>
    <a:clrScheme name="Education">
      <a:dk1>
        <a:srgbClr val="3C4743"/>
      </a:dk1>
      <a:lt1>
        <a:srgbClr val="E5E6DA"/>
      </a:lt1>
      <a:dk2>
        <a:srgbClr val="000000"/>
      </a:dk2>
      <a:lt2>
        <a:srgbClr val="FFFFFF"/>
      </a:lt2>
      <a:accent1>
        <a:srgbClr val="DDC237"/>
      </a:accent1>
      <a:accent2>
        <a:srgbClr val="94A43E"/>
      </a:accent2>
      <a:accent3>
        <a:srgbClr val="6488A3"/>
      </a:accent3>
      <a:accent4>
        <a:srgbClr val="926E8F"/>
      </a:accent4>
      <a:accent5>
        <a:srgbClr val="96A1AA"/>
      </a:accent5>
      <a:accent6>
        <a:srgbClr val="A99E8A"/>
      </a:accent6>
      <a:hlink>
        <a:srgbClr val="6488A3"/>
      </a:hlink>
      <a:folHlink>
        <a:srgbClr val="926E8F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Education">
      <a:dk1>
        <a:srgbClr val="3C4743"/>
      </a:dk1>
      <a:lt1>
        <a:srgbClr val="E5E6DA"/>
      </a:lt1>
      <a:dk2>
        <a:srgbClr val="000000"/>
      </a:dk2>
      <a:lt2>
        <a:srgbClr val="FFFFFF"/>
      </a:lt2>
      <a:accent1>
        <a:srgbClr val="DDC237"/>
      </a:accent1>
      <a:accent2>
        <a:srgbClr val="94A43E"/>
      </a:accent2>
      <a:accent3>
        <a:srgbClr val="6488A3"/>
      </a:accent3>
      <a:accent4>
        <a:srgbClr val="926E8F"/>
      </a:accent4>
      <a:accent5>
        <a:srgbClr val="96A1AA"/>
      </a:accent5>
      <a:accent6>
        <a:srgbClr val="A99E8A"/>
      </a:accent6>
      <a:hlink>
        <a:srgbClr val="6488A3"/>
      </a:hlink>
      <a:folHlink>
        <a:srgbClr val="926E8F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TM10001115[[fn=Посылка]]</Template>
  <TotalTime>626</TotalTime>
  <Words>4141</Words>
  <Application>Microsoft Office PowerPoint</Application>
  <PresentationFormat>Широкоэкранный</PresentationFormat>
  <Paragraphs>494</Paragraphs>
  <Slides>38</Slides>
  <Notes>38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45" baseType="lpstr">
      <vt:lpstr>Arial</vt:lpstr>
      <vt:lpstr>Calibri</vt:lpstr>
      <vt:lpstr>Corbel</vt:lpstr>
      <vt:lpstr>Gill Sans MT</vt:lpstr>
      <vt:lpstr>Noah-Free</vt:lpstr>
      <vt:lpstr>Wingdings</vt:lpstr>
      <vt:lpstr>Посылка</vt:lpstr>
      <vt:lpstr>ПИШЕМ ЗАЯВКУ НА ГРАНТ  ПО ЛЕСНОЙ ТЕМАТИКЕ</vt:lpstr>
      <vt:lpstr>Отличия заявки от проекта, подаваемого на конкурс школьных проектов</vt:lpstr>
      <vt:lpstr>Отличия заявки от проекта, подаваемого на конкурс школьных проектов</vt:lpstr>
      <vt:lpstr>Конкурс грантов для школьных лесничеств проекта  «формула леса»  Цель конкурса</vt:lpstr>
      <vt:lpstr>Задачи конкурса</vt:lpstr>
      <vt:lpstr>Ожидаемые Результаты конкурса </vt:lpstr>
      <vt:lpstr>Тематические направления конкурса</vt:lpstr>
      <vt:lpstr>ТРЕБОВАНИЯ К ПРОЕКТАМ конкурса</vt:lpstr>
      <vt:lpstr>Проблема, цель, название проекта</vt:lpstr>
      <vt:lpstr>Задачи</vt:lpstr>
      <vt:lpstr>Результаты</vt:lpstr>
      <vt:lpstr>Мероприятия</vt:lpstr>
      <vt:lpstr>Партнеры и целевые группы  («аудитория») проекта</vt:lpstr>
      <vt:lpstr>Устойчивость и воспроизводимость результатов</vt:lpstr>
      <vt:lpstr>Смета</vt:lpstr>
      <vt:lpstr>Презентация PowerPoint</vt:lpstr>
      <vt:lpstr>Презентация PowerPoint</vt:lpstr>
      <vt:lpstr>Презентация PowerPoint</vt:lpstr>
      <vt:lpstr>Презентация PowerPoint</vt:lpstr>
      <vt:lpstr>«Волонтеры и птицы – для Сибирской Столицы»: подготовка команд волонтеров для участия в акциях по орнитологическому мониторингу в Тобольске.</vt:lpstr>
      <vt:lpstr>Цели и задачи</vt:lpstr>
      <vt:lpstr>обоснование</vt:lpstr>
      <vt:lpstr>Аудитория проекта</vt:lpstr>
      <vt:lpstr>Презентация PowerPoint</vt:lpstr>
      <vt:lpstr>Этапы реализации проекта</vt:lpstr>
      <vt:lpstr>Информационная поддержка проекта</vt:lpstr>
      <vt:lpstr>Ожидаемые результаты</vt:lpstr>
      <vt:lpstr>Продолжение проекта</vt:lpstr>
      <vt:lpstr>Бюджет проекта</vt:lpstr>
      <vt:lpstr>детализация запрашиваемой суммы гранта</vt:lpstr>
      <vt:lpstr>Проекты – победители конкурса грантов</vt:lpstr>
      <vt:lpstr>Примерный перечень тем и направлений для исследовательских проектов</vt:lpstr>
      <vt:lpstr>Примерный перечень тем и направлений для исследовательских проектов</vt:lpstr>
      <vt:lpstr>Методические материалы</vt:lpstr>
      <vt:lpstr>Вебинары https://www.formula-hd.ru/projects/nature/formula-lesa/ </vt:lpstr>
      <vt:lpstr>Презентация PowerPoint</vt:lpstr>
      <vt:lpstr>Вебинары https://www.formula-hd.ru/projects/nature/formula-lesa/ 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Грантовый конкурс в рамках проекта «Тобольский лес»</dc:title>
  <dc:creator>Юлия Горелова</dc:creator>
  <cp:lastModifiedBy>Юлия Горелова</cp:lastModifiedBy>
  <cp:revision>146</cp:revision>
  <dcterms:created xsi:type="dcterms:W3CDTF">2020-04-27T17:10:33Z</dcterms:created>
  <dcterms:modified xsi:type="dcterms:W3CDTF">2023-01-25T16:29:04Z</dcterms:modified>
</cp:coreProperties>
</file>